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av" ContentType="audio/x-wav"/>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5801" r:id="rId4"/>
  </p:sldMasterIdLst>
  <p:notesMasterIdLst>
    <p:notesMasterId r:id="rId36"/>
  </p:notesMasterIdLst>
  <p:handoutMasterIdLst>
    <p:handoutMasterId r:id="rId37"/>
  </p:handoutMasterIdLst>
  <p:sldIdLst>
    <p:sldId id="1244" r:id="rId5"/>
    <p:sldId id="1251" r:id="rId6"/>
    <p:sldId id="1252" r:id="rId7"/>
    <p:sldId id="1253" r:id="rId8"/>
    <p:sldId id="1254" r:id="rId9"/>
    <p:sldId id="1255" r:id="rId10"/>
    <p:sldId id="1256" r:id="rId11"/>
    <p:sldId id="1257" r:id="rId12"/>
    <p:sldId id="1258" r:id="rId13"/>
    <p:sldId id="1259" r:id="rId14"/>
    <p:sldId id="1260" r:id="rId15"/>
    <p:sldId id="1261" r:id="rId16"/>
    <p:sldId id="1262" r:id="rId17"/>
    <p:sldId id="1263" r:id="rId18"/>
    <p:sldId id="1264" r:id="rId19"/>
    <p:sldId id="1265" r:id="rId20"/>
    <p:sldId id="1266" r:id="rId21"/>
    <p:sldId id="1267" r:id="rId22"/>
    <p:sldId id="1268" r:id="rId23"/>
    <p:sldId id="1269" r:id="rId24"/>
    <p:sldId id="1270" r:id="rId25"/>
    <p:sldId id="1271" r:id="rId26"/>
    <p:sldId id="1272" r:id="rId27"/>
    <p:sldId id="1275" r:id="rId28"/>
    <p:sldId id="1276" r:id="rId29"/>
    <p:sldId id="1277" r:id="rId30"/>
    <p:sldId id="1278" r:id="rId31"/>
    <p:sldId id="1279" r:id="rId32"/>
    <p:sldId id="1280" r:id="rId33"/>
    <p:sldId id="1273" r:id="rId34"/>
    <p:sldId id="1274" r:id="rId35"/>
  </p:sldIdLst>
  <p:sldSz cx="9144000" cy="6858000" type="screen4x3"/>
  <p:notesSz cx="6735763" cy="9866313"/>
  <p:defaultTextStyle>
    <a:defPPr>
      <a:defRPr lang="ja-JP"/>
    </a:defPPr>
    <a:lvl1pPr algn="l" rtl="0" eaLnBrk="0" fontAlgn="base" hangingPunct="0">
      <a:spcBef>
        <a:spcPct val="0"/>
      </a:spcBef>
      <a:spcAft>
        <a:spcPct val="0"/>
      </a:spcAft>
      <a:defRPr kumimoji="1" sz="2400" kern="1200">
        <a:solidFill>
          <a:schemeClr val="tx1"/>
        </a:solidFill>
        <a:latin typeface="Tahoma" panose="020B060403050404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sz="2400" kern="1200">
        <a:solidFill>
          <a:schemeClr val="tx1"/>
        </a:solidFill>
        <a:latin typeface="Tahoma" panose="020B060403050404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sz="2400" kern="1200">
        <a:solidFill>
          <a:schemeClr val="tx1"/>
        </a:solidFill>
        <a:latin typeface="Tahoma" panose="020B060403050404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sz="2400" kern="1200">
        <a:solidFill>
          <a:schemeClr val="tx1"/>
        </a:solidFill>
        <a:latin typeface="Tahoma" panose="020B060403050404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sz="2400" kern="1200">
        <a:solidFill>
          <a:schemeClr val="tx1"/>
        </a:solidFill>
        <a:latin typeface="Tahoma" panose="020B0604030504040204" pitchFamily="34"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Tahoma" panose="020B0604030504040204" pitchFamily="34"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Tahoma" panose="020B0604030504040204" pitchFamily="34"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Tahoma" panose="020B0604030504040204" pitchFamily="34"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Tahoma" panose="020B060403050404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15"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guide id="3" orient="horz" pos="436" userDrawn="1">
          <p15:clr>
            <a:srgbClr val="A4A3A4"/>
          </p15:clr>
        </p15:guide>
        <p15:guide id="4" pos="3696" userDrawn="1">
          <p15:clr>
            <a:srgbClr val="A4A3A4"/>
          </p15:clr>
        </p15:guide>
        <p15:guide id="5" pos="567" userDrawn="1">
          <p15:clr>
            <a:srgbClr val="A4A3A4"/>
          </p15:clr>
        </p15:guide>
        <p15:guide id="6" orient="horz" pos="2795" userDrawn="1">
          <p15:clr>
            <a:srgbClr val="A4A3A4"/>
          </p15:clr>
        </p15:guide>
        <p15:guide id="7" orient="horz" pos="297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国税庁" initials="国税庁" lastIdx="6" clrIdx="0">
    <p:extLst>
      <p:ext uri="{19B8F6BF-5375-455C-9EA6-DF929625EA0E}">
        <p15:presenceInfo xmlns:p15="http://schemas.microsoft.com/office/powerpoint/2012/main" userId="国税庁" providerId="None"/>
      </p:ext>
    </p:extLst>
  </p:cmAuthor>
  <p:cmAuthor id="2" name="監理二　熊谷" initials="国税庁" lastIdx="2" clrIdx="1">
    <p:extLst>
      <p:ext uri="{19B8F6BF-5375-455C-9EA6-DF929625EA0E}">
        <p15:presenceInfo xmlns:p15="http://schemas.microsoft.com/office/powerpoint/2012/main" userId="監理二　熊谷" providerId="None"/>
      </p:ext>
    </p:extLst>
  </p:cmAuthor>
  <p:cmAuthor id="3" name="特調村田" initials="特調村田" lastIdx="5" clrIdx="2">
    <p:extLst>
      <p:ext uri="{19B8F6BF-5375-455C-9EA6-DF929625EA0E}">
        <p15:presenceInfo xmlns:p15="http://schemas.microsoft.com/office/powerpoint/2012/main" userId="特調村田" providerId="None"/>
      </p:ext>
    </p:extLst>
  </p:cmAuthor>
  <p:cmAuthor id="4" name="arz11" initials="a" lastIdx="1" clrIdx="3">
    <p:extLst>
      <p:ext uri="{19B8F6BF-5375-455C-9EA6-DF929625EA0E}">
        <p15:presenceInfo xmlns:p15="http://schemas.microsoft.com/office/powerpoint/2012/main" userId="arz11"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66FF"/>
    <a:srgbClr val="9933FF"/>
    <a:srgbClr val="99FF66"/>
    <a:srgbClr val="FFFF66"/>
    <a:srgbClr val="FF66FF"/>
    <a:srgbClr val="CC0099"/>
    <a:srgbClr val="7E2E83"/>
    <a:srgbClr val="465FAC"/>
    <a:srgbClr val="FFDCD9"/>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175" autoAdjust="0"/>
    <p:restoredTop sz="94523" autoAdjust="0"/>
  </p:normalViewPr>
  <p:slideViewPr>
    <p:cSldViewPr>
      <p:cViewPr varScale="1">
        <p:scale>
          <a:sx n="76" d="100"/>
          <a:sy n="76" d="100"/>
        </p:scale>
        <p:origin x="924" y="78"/>
      </p:cViewPr>
      <p:guideLst>
        <p:guide orient="horz" pos="2115"/>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53" d="100"/>
          <a:sy n="53" d="100"/>
        </p:scale>
        <p:origin x="2946" y="102"/>
      </p:cViewPr>
      <p:guideLst>
        <p:guide orient="horz" pos="3108"/>
        <p:guide pos="2122"/>
        <p:guide orient="horz" pos="436"/>
        <p:guide pos="3696"/>
        <p:guide pos="567"/>
        <p:guide orient="horz" pos="2795"/>
        <p:guide orient="horz" pos="297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170" name="Rectangle 2"/>
          <p:cNvSpPr>
            <a:spLocks noGrp="1" noChangeArrowheads="1"/>
          </p:cNvSpPr>
          <p:nvPr>
            <p:ph type="hdr" sz="quarter"/>
          </p:nvPr>
        </p:nvSpPr>
        <p:spPr bwMode="auto">
          <a:xfrm>
            <a:off x="6" y="6"/>
            <a:ext cx="2916238" cy="492125"/>
          </a:xfrm>
          <a:prstGeom prst="rect">
            <a:avLst/>
          </a:prstGeom>
          <a:noFill/>
          <a:ln w="9525">
            <a:noFill/>
            <a:miter lim="800000"/>
            <a:headEnd/>
            <a:tailEnd/>
          </a:ln>
        </p:spPr>
        <p:txBody>
          <a:bodyPr vert="horz" wrap="square" lIns="94767" tIns="47383" rIns="94767" bIns="47383" numCol="1" anchor="t" anchorCtr="0" compatLnSpc="1">
            <a:prstTxWarp prst="textNoShape">
              <a:avLst/>
            </a:prstTxWarp>
          </a:bodyPr>
          <a:lstStyle>
            <a:lvl1pPr algn="l" defTabSz="947845" eaLnBrk="0" hangingPunct="0">
              <a:defRPr sz="1200">
                <a:latin typeface="Arial" charset="0"/>
                <a:ea typeface="ＭＳ Ｐゴシック" pitchFamily="50" charset="-128"/>
              </a:defRPr>
            </a:lvl1pPr>
          </a:lstStyle>
          <a:p>
            <a:pPr>
              <a:defRPr/>
            </a:pPr>
            <a:endParaRPr lang="en-US" altLang="ja-JP" dirty="0">
              <a:latin typeface="HG丸ｺﾞｼｯｸM-PRO" panose="020F0600000000000000" pitchFamily="50" charset="-128"/>
              <a:ea typeface="HG丸ｺﾞｼｯｸM-PRO" panose="020F0600000000000000" pitchFamily="50" charset="-128"/>
            </a:endParaRPr>
          </a:p>
        </p:txBody>
      </p:sp>
      <p:sp>
        <p:nvSpPr>
          <p:cNvPr id="135171" name="Rectangle 3"/>
          <p:cNvSpPr>
            <a:spLocks noGrp="1" noChangeArrowheads="1"/>
          </p:cNvSpPr>
          <p:nvPr>
            <p:ph type="dt" sz="quarter" idx="1"/>
          </p:nvPr>
        </p:nvSpPr>
        <p:spPr bwMode="auto">
          <a:xfrm>
            <a:off x="3816351" y="6"/>
            <a:ext cx="2917825" cy="492125"/>
          </a:xfrm>
          <a:prstGeom prst="rect">
            <a:avLst/>
          </a:prstGeom>
          <a:noFill/>
          <a:ln w="9525">
            <a:noFill/>
            <a:miter lim="800000"/>
            <a:headEnd/>
            <a:tailEnd/>
          </a:ln>
        </p:spPr>
        <p:txBody>
          <a:bodyPr vert="horz" wrap="square" lIns="94767" tIns="47383" rIns="94767" bIns="47383" numCol="1" anchor="t" anchorCtr="0" compatLnSpc="1">
            <a:prstTxWarp prst="textNoShape">
              <a:avLst/>
            </a:prstTxWarp>
          </a:bodyPr>
          <a:lstStyle>
            <a:lvl1pPr algn="r" defTabSz="947845" eaLnBrk="0" hangingPunct="0">
              <a:defRPr sz="1200">
                <a:latin typeface="Arial" charset="0"/>
                <a:ea typeface="ＭＳ Ｐゴシック" pitchFamily="50" charset="-128"/>
              </a:defRPr>
            </a:lvl1pPr>
          </a:lstStyle>
          <a:p>
            <a:pPr>
              <a:defRPr/>
            </a:pPr>
            <a:endParaRPr lang="en-US" altLang="ja-JP" dirty="0">
              <a:latin typeface="HG丸ｺﾞｼｯｸM-PRO" panose="020F0600000000000000" pitchFamily="50" charset="-128"/>
              <a:ea typeface="HG丸ｺﾞｼｯｸM-PRO" panose="020F0600000000000000" pitchFamily="50" charset="-128"/>
            </a:endParaRPr>
          </a:p>
        </p:txBody>
      </p:sp>
      <p:sp>
        <p:nvSpPr>
          <p:cNvPr id="135172" name="Rectangle 4"/>
          <p:cNvSpPr>
            <a:spLocks noGrp="1" noChangeArrowheads="1"/>
          </p:cNvSpPr>
          <p:nvPr>
            <p:ph type="ftr" sz="quarter" idx="2"/>
          </p:nvPr>
        </p:nvSpPr>
        <p:spPr bwMode="auto">
          <a:xfrm>
            <a:off x="6" y="9374191"/>
            <a:ext cx="2916238" cy="488950"/>
          </a:xfrm>
          <a:prstGeom prst="rect">
            <a:avLst/>
          </a:prstGeom>
          <a:noFill/>
          <a:ln w="9525">
            <a:noFill/>
            <a:miter lim="800000"/>
            <a:headEnd/>
            <a:tailEnd/>
          </a:ln>
        </p:spPr>
        <p:txBody>
          <a:bodyPr vert="horz" wrap="square" lIns="94767" tIns="47383" rIns="94767" bIns="47383" numCol="1" anchor="b" anchorCtr="0" compatLnSpc="1">
            <a:prstTxWarp prst="textNoShape">
              <a:avLst/>
            </a:prstTxWarp>
          </a:bodyPr>
          <a:lstStyle>
            <a:lvl1pPr algn="l" defTabSz="947845" eaLnBrk="0" hangingPunct="0">
              <a:defRPr sz="1200">
                <a:latin typeface="Arial" charset="0"/>
                <a:ea typeface="ＭＳ Ｐゴシック" pitchFamily="50" charset="-128"/>
              </a:defRPr>
            </a:lvl1pPr>
          </a:lstStyle>
          <a:p>
            <a:pPr>
              <a:defRPr/>
            </a:pPr>
            <a:endParaRPr lang="en-US" altLang="ja-JP" dirty="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3"/>
          </p:nvPr>
        </p:nvSpPr>
        <p:spPr>
          <a:xfrm>
            <a:off x="3814765" y="9371013"/>
            <a:ext cx="2919412" cy="495300"/>
          </a:xfrm>
          <a:prstGeom prst="rect">
            <a:avLst/>
          </a:prstGeom>
        </p:spPr>
        <p:txBody>
          <a:bodyPr vert="horz" lIns="91421" tIns="45713" rIns="91421" bIns="45713" rtlCol="0" anchor="b"/>
          <a:lstStyle>
            <a:lvl1pPr algn="r">
              <a:defRPr sz="1200"/>
            </a:lvl1pPr>
          </a:lstStyle>
          <a:p>
            <a:fld id="{98E5C912-049A-4572-AD58-7326EA6F45B9}" type="slidenum">
              <a:rPr kumimoji="1" lang="ja-JP" altLang="en-US" smtClean="0"/>
              <a:t>‹#›</a:t>
            </a:fld>
            <a:endParaRPr kumimoji="1" lang="ja-JP" altLang="en-US" dirty="0"/>
          </a:p>
        </p:txBody>
      </p:sp>
    </p:spTree>
    <p:extLst>
      <p:ext uri="{BB962C8B-B14F-4D97-AF65-F5344CB8AC3E}">
        <p14:creationId xmlns:p14="http://schemas.microsoft.com/office/powerpoint/2010/main" val="4900040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bwMode="auto">
          <a:xfrm>
            <a:off x="6" y="6"/>
            <a:ext cx="2916238" cy="492125"/>
          </a:xfrm>
          <a:prstGeom prst="rect">
            <a:avLst/>
          </a:prstGeom>
          <a:noFill/>
          <a:ln w="9525">
            <a:noFill/>
            <a:miter lim="800000"/>
            <a:headEnd/>
            <a:tailEnd/>
          </a:ln>
        </p:spPr>
        <p:txBody>
          <a:bodyPr vert="horz" wrap="square" lIns="94767" tIns="47383" rIns="94767" bIns="47383" numCol="1" anchor="t" anchorCtr="0" compatLnSpc="1">
            <a:prstTxWarp prst="textNoShape">
              <a:avLst/>
            </a:prstTxWarp>
          </a:bodyPr>
          <a:lstStyle>
            <a:lvl1pPr algn="l" defTabSz="947845" eaLnBrk="1" hangingPunct="1">
              <a:defRPr sz="1200">
                <a:latin typeface="Calibri" pitchFamily="34" charset="0"/>
                <a:ea typeface="HG丸ｺﾞｼｯｸM-PRO" panose="020F0600000000000000" pitchFamily="50" charset="-128"/>
              </a:defRPr>
            </a:lvl1pPr>
          </a:lstStyle>
          <a:p>
            <a:pPr>
              <a:defRPr/>
            </a:pPr>
            <a:endParaRPr lang="ja-JP" altLang="en-US" dirty="0"/>
          </a:p>
        </p:txBody>
      </p:sp>
      <p:sp>
        <p:nvSpPr>
          <p:cNvPr id="3" name="日付プレースホルダ 2"/>
          <p:cNvSpPr>
            <a:spLocks noGrp="1"/>
          </p:cNvSpPr>
          <p:nvPr>
            <p:ph type="dt" idx="1"/>
          </p:nvPr>
        </p:nvSpPr>
        <p:spPr bwMode="auto">
          <a:xfrm>
            <a:off x="3816351" y="6"/>
            <a:ext cx="2917825" cy="492125"/>
          </a:xfrm>
          <a:prstGeom prst="rect">
            <a:avLst/>
          </a:prstGeom>
          <a:noFill/>
          <a:ln w="9525">
            <a:noFill/>
            <a:miter lim="800000"/>
            <a:headEnd/>
            <a:tailEnd/>
          </a:ln>
        </p:spPr>
        <p:txBody>
          <a:bodyPr vert="horz" wrap="square" lIns="94767" tIns="47383" rIns="94767" bIns="47383" numCol="1" anchor="t" anchorCtr="0" compatLnSpc="1">
            <a:prstTxWarp prst="textNoShape">
              <a:avLst/>
            </a:prstTxWarp>
          </a:bodyPr>
          <a:lstStyle>
            <a:lvl1pPr algn="r" defTabSz="947845" eaLnBrk="1" hangingPunct="1">
              <a:defRPr sz="1200">
                <a:latin typeface="Calibri" pitchFamily="34" charset="0"/>
                <a:ea typeface="HG丸ｺﾞｼｯｸM-PRO" panose="020F0600000000000000" pitchFamily="50" charset="-128"/>
              </a:defRPr>
            </a:lvl1pPr>
          </a:lstStyle>
          <a:p>
            <a:pPr>
              <a:defRPr/>
            </a:pPr>
            <a:fld id="{CF3495D0-BAB5-49C2-ABB2-80EABA00C3D8}" type="datetimeFigureOut">
              <a:rPr lang="ja-JP" altLang="en-US" smtClean="0"/>
              <a:pPr>
                <a:defRPr/>
              </a:pPr>
              <a:t>2022/5/27</a:t>
            </a:fld>
            <a:endParaRPr lang="en-US" altLang="ja-JP" dirty="0"/>
          </a:p>
        </p:txBody>
      </p:sp>
      <p:sp>
        <p:nvSpPr>
          <p:cNvPr id="5" name="ノート プレースホルダ 4"/>
          <p:cNvSpPr>
            <a:spLocks noGrp="1"/>
          </p:cNvSpPr>
          <p:nvPr>
            <p:ph type="body" sz="quarter" idx="3"/>
          </p:nvPr>
        </p:nvSpPr>
        <p:spPr bwMode="auto">
          <a:xfrm>
            <a:off x="673106" y="4482002"/>
            <a:ext cx="5389563" cy="53843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6" name="フッター プレースホルダ 5"/>
          <p:cNvSpPr>
            <a:spLocks noGrp="1"/>
          </p:cNvSpPr>
          <p:nvPr>
            <p:ph type="ftr" sz="quarter" idx="4"/>
          </p:nvPr>
        </p:nvSpPr>
        <p:spPr bwMode="auto">
          <a:xfrm>
            <a:off x="6" y="9374191"/>
            <a:ext cx="2916238" cy="488950"/>
          </a:xfrm>
          <a:prstGeom prst="rect">
            <a:avLst/>
          </a:prstGeom>
          <a:noFill/>
          <a:ln w="9525">
            <a:noFill/>
            <a:miter lim="800000"/>
            <a:headEnd/>
            <a:tailEnd/>
          </a:ln>
        </p:spPr>
        <p:txBody>
          <a:bodyPr vert="horz" wrap="square" lIns="94767" tIns="47383" rIns="94767" bIns="47383" numCol="1" anchor="b" anchorCtr="0" compatLnSpc="1">
            <a:prstTxWarp prst="textNoShape">
              <a:avLst/>
            </a:prstTxWarp>
          </a:bodyPr>
          <a:lstStyle>
            <a:lvl1pPr algn="l" defTabSz="947845" eaLnBrk="1" hangingPunct="1">
              <a:defRPr sz="1200">
                <a:latin typeface="Calibri" pitchFamily="34" charset="0"/>
                <a:ea typeface="HG丸ｺﾞｼｯｸM-PRO" panose="020F0600000000000000" pitchFamily="50" charset="-128"/>
              </a:defRPr>
            </a:lvl1pPr>
          </a:lstStyle>
          <a:p>
            <a:pPr>
              <a:defRPr/>
            </a:pPr>
            <a:endParaRPr lang="ja-JP" altLang="en-US" dirty="0"/>
          </a:p>
        </p:txBody>
      </p:sp>
      <p:sp>
        <p:nvSpPr>
          <p:cNvPr id="4" name="スライド イメージ プレースホルダー 3"/>
          <p:cNvSpPr>
            <a:spLocks noGrp="1" noRot="1" noChangeAspect="1"/>
          </p:cNvSpPr>
          <p:nvPr>
            <p:ph type="sldImg" idx="2"/>
          </p:nvPr>
        </p:nvSpPr>
        <p:spPr>
          <a:xfrm>
            <a:off x="901700" y="539750"/>
            <a:ext cx="4932363" cy="3700463"/>
          </a:xfrm>
          <a:prstGeom prst="rect">
            <a:avLst/>
          </a:prstGeom>
          <a:noFill/>
          <a:ln w="12700">
            <a:solidFill>
              <a:prstClr val="black"/>
            </a:solidFill>
          </a:ln>
        </p:spPr>
        <p:txBody>
          <a:bodyPr vert="horz" lIns="91402" tIns="45704" rIns="91402" bIns="45704" rtlCol="0" anchor="ctr"/>
          <a:lstStyle/>
          <a:p>
            <a:endParaRPr lang="ja-JP" altLang="en-US" dirty="0"/>
          </a:p>
        </p:txBody>
      </p:sp>
      <p:sp>
        <p:nvSpPr>
          <p:cNvPr id="7" name="スライド番号プレースホルダー 6"/>
          <p:cNvSpPr>
            <a:spLocks noGrp="1"/>
          </p:cNvSpPr>
          <p:nvPr>
            <p:ph type="sldNum" sz="quarter" idx="5"/>
          </p:nvPr>
        </p:nvSpPr>
        <p:spPr>
          <a:xfrm>
            <a:off x="3814765" y="9371013"/>
            <a:ext cx="2919412" cy="495300"/>
          </a:xfrm>
          <a:prstGeom prst="rect">
            <a:avLst/>
          </a:prstGeom>
        </p:spPr>
        <p:txBody>
          <a:bodyPr vert="horz" lIns="91421" tIns="45713" rIns="91421" bIns="45713" rtlCol="0" anchor="b"/>
          <a:lstStyle>
            <a:lvl1pPr algn="r">
              <a:defRPr sz="1200"/>
            </a:lvl1pPr>
          </a:lstStyle>
          <a:p>
            <a:fld id="{F1CA59A0-E8DD-44A8-ACDE-F95F4A0BEB4F}" type="slidenum">
              <a:rPr kumimoji="1" lang="ja-JP" altLang="en-US" smtClean="0"/>
              <a:t>‹#›</a:t>
            </a:fld>
            <a:endParaRPr kumimoji="1" lang="ja-JP" altLang="en-US" dirty="0"/>
          </a:p>
        </p:txBody>
      </p:sp>
    </p:spTree>
    <p:extLst>
      <p:ext uri="{BB962C8B-B14F-4D97-AF65-F5344CB8AC3E}">
        <p14:creationId xmlns:p14="http://schemas.microsoft.com/office/powerpoint/2010/main" val="2467842859"/>
      </p:ext>
    </p:extLst>
  </p:cSld>
  <p:clrMap bg1="lt1" tx1="dk1" bg2="lt2" tx2="dk2" accent1="accent1" accent2="accent2" accent3="accent3" accent4="accent4" accent5="accent5" accent6="accent6" hlink="hlink" folHlink="folHlink"/>
  <p:hf hdr="0" ftr="0" dt="0"/>
  <p:notesStyle>
    <a:lvl1pPr algn="l" rtl="0" eaLnBrk="1" fontAlgn="base" hangingPunct="1">
      <a:spcBef>
        <a:spcPts val="400"/>
      </a:spcBef>
      <a:spcAft>
        <a:spcPct val="0"/>
      </a:spcAft>
      <a:defRPr kumimoji="1" sz="1100" kern="1200">
        <a:solidFill>
          <a:schemeClr val="tx1"/>
        </a:solidFill>
        <a:latin typeface="メイリオ" panose="020B0604030504040204" pitchFamily="50" charset="-128"/>
        <a:ea typeface="メイリオ" panose="020B0604030504040204" pitchFamily="50" charset="-128"/>
        <a:cs typeface="+mn-cs"/>
      </a:defRPr>
    </a:lvl1pPr>
    <a:lvl2pPr marL="457200" algn="l" rtl="0" eaLnBrk="1" fontAlgn="base" hangingPunct="1">
      <a:spcBef>
        <a:spcPts val="400"/>
      </a:spcBef>
      <a:spcAft>
        <a:spcPct val="0"/>
      </a:spcAft>
      <a:defRPr kumimoji="1" sz="1100" kern="1200">
        <a:solidFill>
          <a:schemeClr val="tx1"/>
        </a:solidFill>
        <a:latin typeface="メイリオ" panose="020B0604030504040204" pitchFamily="50" charset="-128"/>
        <a:ea typeface="メイリオ" panose="020B0604030504040204" pitchFamily="50" charset="-128"/>
        <a:cs typeface="+mn-cs"/>
      </a:defRPr>
    </a:lvl2pPr>
    <a:lvl3pPr marL="914400" algn="l" rtl="0" eaLnBrk="1" fontAlgn="base" hangingPunct="1">
      <a:spcBef>
        <a:spcPts val="400"/>
      </a:spcBef>
      <a:spcAft>
        <a:spcPct val="0"/>
      </a:spcAft>
      <a:defRPr kumimoji="1" sz="1100" kern="1200">
        <a:solidFill>
          <a:schemeClr val="tx1"/>
        </a:solidFill>
        <a:latin typeface="メイリオ" panose="020B0604030504040204" pitchFamily="50" charset="-128"/>
        <a:ea typeface="メイリオ" panose="020B0604030504040204" pitchFamily="50" charset="-128"/>
        <a:cs typeface="+mn-cs"/>
      </a:defRPr>
    </a:lvl3pPr>
    <a:lvl4pPr marL="1371600" algn="l" rtl="0" eaLnBrk="1" fontAlgn="base" hangingPunct="1">
      <a:spcBef>
        <a:spcPts val="400"/>
      </a:spcBef>
      <a:spcAft>
        <a:spcPct val="0"/>
      </a:spcAft>
      <a:defRPr kumimoji="1" sz="1100" kern="1200">
        <a:solidFill>
          <a:schemeClr val="tx1"/>
        </a:solidFill>
        <a:latin typeface="メイリオ" panose="020B0604030504040204" pitchFamily="50" charset="-128"/>
        <a:ea typeface="メイリオ" panose="020B0604030504040204" pitchFamily="50" charset="-128"/>
        <a:cs typeface="+mn-cs"/>
      </a:defRPr>
    </a:lvl4pPr>
    <a:lvl5pPr marL="1828800" algn="l" rtl="0" eaLnBrk="1" fontAlgn="base" hangingPunct="1">
      <a:spcBef>
        <a:spcPts val="400"/>
      </a:spcBef>
      <a:spcAft>
        <a:spcPct val="0"/>
      </a:spcAft>
      <a:defRPr kumimoji="1" sz="1100" kern="1200">
        <a:solidFill>
          <a:schemeClr val="tx1"/>
        </a:solidFill>
        <a:latin typeface="メイリオ" panose="020B0604030504040204" pitchFamily="50" charset="-128"/>
        <a:ea typeface="メイリオ"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スライド番号プレースホルダ 3"/>
          <p:cNvSpPr txBox="1">
            <a:spLocks noGrp="1"/>
          </p:cNvSpPr>
          <p:nvPr/>
        </p:nvSpPr>
        <p:spPr bwMode="auto">
          <a:xfrm>
            <a:off x="3781592" y="9317223"/>
            <a:ext cx="2891250" cy="485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81" tIns="47039" rIns="94081" bIns="47039" anchor="b"/>
          <a:lstStyle>
            <a:lvl1pPr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1pPr>
            <a:lvl2pPr marL="742950" indent="-28575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2pPr>
            <a:lvl3pPr marL="11430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3pPr>
            <a:lvl4pPr marL="16002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4pPr>
            <a:lvl5pPr marL="20574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5pPr>
            <a:lvl6pPr marL="25146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6pPr>
            <a:lvl7pPr marL="29718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7pPr>
            <a:lvl8pPr marL="34290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8pPr>
            <a:lvl9pPr marL="38862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9pPr>
          </a:lstStyle>
          <a:p>
            <a:pPr algn="r" eaLnBrk="1" hangingPunct="1">
              <a:spcBef>
                <a:spcPct val="0"/>
              </a:spcBef>
            </a:pPr>
            <a:fld id="{698E7E6B-6AD1-4681-8E51-18623B29B60C}" type="slidenum">
              <a:rPr lang="en-US" altLang="ja-JP">
                <a:ea typeface="HG丸ｺﾞｼｯｸM-PRO" panose="020F0600000000000000" pitchFamily="50" charset="-128"/>
              </a:rPr>
              <a:pPr algn="r" eaLnBrk="1" hangingPunct="1">
                <a:spcBef>
                  <a:spcPct val="0"/>
                </a:spcBef>
              </a:pPr>
              <a:t>0</a:t>
            </a:fld>
            <a:endParaRPr lang="en-US" altLang="ja-JP" dirty="0">
              <a:ea typeface="HG丸ｺﾞｼｯｸM-PRO" panose="020F0600000000000000" pitchFamily="50" charset="-128"/>
            </a:endParaRPr>
          </a:p>
        </p:txBody>
      </p:sp>
      <p:sp>
        <p:nvSpPr>
          <p:cNvPr id="2" name="スライド イメージ プレースホルダー 1">
            <a:extLst>
              <a:ext uri="{FF2B5EF4-FFF2-40B4-BE49-F238E27FC236}">
                <a16:creationId xmlns:a16="http://schemas.microsoft.com/office/drawing/2014/main" xmlns="" id="{2DB57A2E-BC09-4332-B4C2-D1F9F9BA246B}"/>
              </a:ext>
            </a:extLst>
          </p:cNvPr>
          <p:cNvSpPr>
            <a:spLocks noGrp="1" noRot="1" noChangeAspect="1"/>
          </p:cNvSpPr>
          <p:nvPr>
            <p:ph type="sldImg"/>
          </p:nvPr>
        </p:nvSpPr>
        <p:spPr>
          <a:xfrm>
            <a:off x="885825" y="536575"/>
            <a:ext cx="4903788" cy="3678238"/>
          </a:xfrm>
        </p:spPr>
      </p:sp>
      <p:sp>
        <p:nvSpPr>
          <p:cNvPr id="3" name="ノート プレースホルダー 2">
            <a:extLst>
              <a:ext uri="{FF2B5EF4-FFF2-40B4-BE49-F238E27FC236}">
                <a16:creationId xmlns:a16="http://schemas.microsoft.com/office/drawing/2014/main" xmlns="" id="{87602FB2-8A59-41FC-81DC-C41D8B96DAFA}"/>
              </a:ext>
            </a:extLst>
          </p:cNvPr>
          <p:cNvSpPr>
            <a:spLocks noGrp="1"/>
          </p:cNvSpPr>
          <p:nvPr>
            <p:ph type="body" idx="1"/>
          </p:nvPr>
        </p:nvSpPr>
        <p:spPr>
          <a:xfrm>
            <a:off x="673106" y="4482002"/>
            <a:ext cx="5389563" cy="4357547"/>
          </a:xfrm>
        </p:spPr>
        <p:txBody>
          <a:bodyPr/>
          <a:lstStyle/>
          <a:p>
            <a:pPr defTabSz="907600">
              <a:defRPr/>
            </a:pPr>
            <a:r>
              <a:rPr lang="en-US" altLang="ja-JP" dirty="0" smtClean="0"/>
              <a:t>【</a:t>
            </a:r>
            <a:r>
              <a:rPr lang="ja-JP" altLang="en-US" dirty="0"/>
              <a:t>★マークでクリックする</a:t>
            </a:r>
            <a:r>
              <a:rPr lang="en-US" altLang="ja-JP" dirty="0"/>
              <a:t>】</a:t>
            </a:r>
          </a:p>
          <a:p>
            <a:pPr>
              <a:spcBef>
                <a:spcPts val="600"/>
              </a:spcBef>
            </a:pPr>
            <a:r>
              <a:rPr lang="ja-JP" altLang="en-US" dirty="0"/>
              <a:t>　皆さん、こんにちは。</a:t>
            </a:r>
          </a:p>
          <a:p>
            <a:pPr>
              <a:spcBef>
                <a:spcPts val="600"/>
              </a:spcBef>
            </a:pPr>
            <a:r>
              <a:rPr lang="ja-JP" altLang="en-US" dirty="0"/>
              <a:t>　私は、●●の●●●●といいます。</a:t>
            </a:r>
          </a:p>
          <a:p>
            <a:pPr>
              <a:spcBef>
                <a:spcPts val="600"/>
              </a:spcBef>
            </a:pPr>
            <a:r>
              <a:rPr lang="ja-JP" altLang="en-US" dirty="0"/>
              <a:t>　（簡単な自己紹介をしておきます。）</a:t>
            </a:r>
          </a:p>
          <a:p>
            <a:pPr>
              <a:spcBef>
                <a:spcPts val="600"/>
              </a:spcBef>
            </a:pPr>
            <a:endParaRPr lang="en-US" altLang="ja-JP" dirty="0" smtClean="0"/>
          </a:p>
          <a:p>
            <a:pPr>
              <a:spcBef>
                <a:spcPts val="600"/>
              </a:spcBef>
            </a:pPr>
            <a:r>
              <a:rPr lang="ja-JP" altLang="en-US" dirty="0" smtClean="0"/>
              <a:t>　</a:t>
            </a:r>
            <a:r>
              <a:rPr lang="ja-JP" altLang="ja-JP" dirty="0" smtClean="0"/>
              <a:t>今日</a:t>
            </a:r>
            <a:r>
              <a:rPr lang="ja-JP" altLang="ja-JP" dirty="0"/>
              <a:t>は租税教室ということで、</a:t>
            </a:r>
            <a:r>
              <a:rPr lang="ja-JP" altLang="en-US" dirty="0"/>
              <a:t>皆さん</a:t>
            </a:r>
            <a:r>
              <a:rPr lang="ja-JP" altLang="ja-JP" dirty="0"/>
              <a:t>と一緒に税金の役割や使い</a:t>
            </a:r>
            <a:r>
              <a:rPr lang="ja-JP" altLang="en-US" dirty="0"/>
              <a:t>道</a:t>
            </a:r>
            <a:r>
              <a:rPr lang="ja-JP" altLang="ja-JP" dirty="0"/>
              <a:t>について考えていきたいと思います。</a:t>
            </a:r>
            <a:endParaRPr lang="ja-JP" altLang="en-US" dirty="0"/>
          </a:p>
          <a:p>
            <a:pPr>
              <a:spcBef>
                <a:spcPts val="600"/>
              </a:spcBef>
            </a:pPr>
            <a:r>
              <a:rPr lang="ja-JP" altLang="en-US" dirty="0"/>
              <a:t>　どうぞ、</a:t>
            </a:r>
            <a:r>
              <a:rPr lang="ja-JP" altLang="ja-JP" dirty="0"/>
              <a:t>よろしくお願いします。</a:t>
            </a:r>
            <a:r>
              <a:rPr lang="ja-JP" altLang="en-US" dirty="0"/>
              <a:t>　★</a:t>
            </a:r>
          </a:p>
          <a:p>
            <a:pPr defTabSz="907600">
              <a:defRPr/>
            </a:pPr>
            <a:endParaRPr lang="ja-JP" altLang="en-US" dirty="0"/>
          </a:p>
          <a:p>
            <a:endParaRPr kumimoji="1" lang="ja-JP" altLang="en-US" dirty="0"/>
          </a:p>
        </p:txBody>
      </p:sp>
    </p:spTree>
    <p:extLst>
      <p:ext uri="{BB962C8B-B14F-4D97-AF65-F5344CB8AC3E}">
        <p14:creationId xmlns:p14="http://schemas.microsoft.com/office/powerpoint/2010/main" val="2862326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62525" cy="3722687"/>
          </a:xfrm>
        </p:spPr>
      </p:sp>
      <p:sp>
        <p:nvSpPr>
          <p:cNvPr id="3" name="ノート プレースホルダー 2"/>
          <p:cNvSpPr>
            <a:spLocks noGrp="1"/>
          </p:cNvSpPr>
          <p:nvPr>
            <p:ph type="body" idx="1"/>
          </p:nvPr>
        </p:nvSpPr>
        <p:spPr/>
        <p:txBody>
          <a:bodyPr/>
          <a:lstStyle/>
          <a:p>
            <a:pPr>
              <a:spcBef>
                <a:spcPts val="579"/>
              </a:spcBef>
            </a:pPr>
            <a:r>
              <a:rPr lang="en-US" altLang="ja-JP" dirty="0"/>
              <a:t> </a:t>
            </a:r>
            <a:r>
              <a:rPr lang="ja-JP" altLang="en-US" dirty="0">
                <a:latin typeface="HG丸ｺﾞｼｯｸM-PRO" panose="020F0600000000000000" pitchFamily="50" charset="-128"/>
                <a:ea typeface="HG丸ｺﾞｼｯｸM-PRO" panose="020F0600000000000000" pitchFamily="50" charset="-128"/>
              </a:rPr>
              <a:t>　</a:t>
            </a:r>
            <a:r>
              <a:rPr lang="ja-JP" altLang="en-US" sz="1100" dirty="0">
                <a:latin typeface="メイリオ" panose="020B0604030504040204" pitchFamily="50" charset="-128"/>
                <a:ea typeface="メイリオ" panose="020B0604030504040204" pitchFamily="50" charset="-128"/>
              </a:rPr>
              <a:t>税金の使いみちは誰が決めているのでしょうか。</a:t>
            </a:r>
            <a:endParaRPr lang="en-US" altLang="ja-JP" sz="1100" dirty="0">
              <a:latin typeface="メイリオ" panose="020B0604030504040204" pitchFamily="50" charset="-128"/>
              <a:ea typeface="メイリオ" panose="020B0604030504040204" pitchFamily="50" charset="-128"/>
            </a:endParaRPr>
          </a:p>
          <a:p>
            <a:pPr>
              <a:spcBef>
                <a:spcPts val="579"/>
              </a:spcBef>
            </a:pPr>
            <a:r>
              <a:rPr lang="ja-JP" altLang="en-US" sz="1100" dirty="0">
                <a:latin typeface="メイリオ" panose="020B0604030504040204" pitchFamily="50" charset="-128"/>
                <a:ea typeface="メイリオ" panose="020B0604030504040204" pitchFamily="50" charset="-128"/>
              </a:rPr>
              <a:t> 　国民が納めた税金の使いみちは</a:t>
            </a:r>
            <a:endParaRPr lang="en-US" altLang="ja-JP" sz="1100" dirty="0">
              <a:latin typeface="メイリオ" panose="020B0604030504040204" pitchFamily="50" charset="-128"/>
              <a:ea typeface="メイリオ" panose="020B0604030504040204" pitchFamily="50" charset="-128"/>
            </a:endParaRPr>
          </a:p>
          <a:p>
            <a:pPr>
              <a:spcBef>
                <a:spcPts val="579"/>
              </a:spcBef>
            </a:pPr>
            <a:r>
              <a:rPr lang="ja-JP" altLang="en-US" sz="1100" dirty="0">
                <a:latin typeface="メイリオ" panose="020B0604030504040204" pitchFamily="50" charset="-128"/>
                <a:ea typeface="メイリオ" panose="020B0604030504040204" pitchFamily="50" charset="-128"/>
              </a:rPr>
              <a:t>　 </a:t>
            </a:r>
            <a:r>
              <a:rPr lang="ja-JP" altLang="en-US" sz="1100" dirty="0" smtClean="0">
                <a:latin typeface="メイリオ" panose="020B0604030504040204" pitchFamily="50" charset="-128"/>
                <a:ea typeface="メイリオ" panose="020B0604030504040204" pitchFamily="50" charset="-128"/>
              </a:rPr>
              <a:t>★選挙</a:t>
            </a:r>
            <a:r>
              <a:rPr lang="ja-JP" altLang="en-US" sz="1100" dirty="0">
                <a:latin typeface="メイリオ" panose="020B0604030504040204" pitchFamily="50" charset="-128"/>
                <a:ea typeface="メイリオ" panose="020B0604030504040204" pitchFamily="50" charset="-128"/>
              </a:rPr>
              <a:t>で選ばれた、国会議員が国会で話し合って決めます。</a:t>
            </a:r>
            <a:endParaRPr lang="en-US" altLang="ja-JP" sz="1100" dirty="0">
              <a:latin typeface="メイリオ" panose="020B0604030504040204" pitchFamily="50" charset="-128"/>
              <a:ea typeface="メイリオ" panose="020B0604030504040204" pitchFamily="50" charset="-128"/>
            </a:endParaRPr>
          </a:p>
          <a:p>
            <a:pPr>
              <a:spcBef>
                <a:spcPts val="579"/>
              </a:spcBef>
            </a:pPr>
            <a:r>
              <a:rPr lang="ja-JP" altLang="en-US" sz="1100" dirty="0">
                <a:latin typeface="メイリオ" panose="020B0604030504040204" pitchFamily="50" charset="-128"/>
                <a:ea typeface="メイリオ" panose="020B0604030504040204" pitchFamily="50" charset="-128"/>
              </a:rPr>
              <a:t> 　</a:t>
            </a:r>
            <a:r>
              <a:rPr lang="ja-JP" altLang="en-US" sz="1100" dirty="0" smtClean="0">
                <a:latin typeface="メイリオ" panose="020B0604030504040204" pitchFamily="50" charset="-128"/>
                <a:ea typeface="メイリオ" panose="020B0604030504040204" pitchFamily="50" charset="-128"/>
              </a:rPr>
              <a:t>★内閣</a:t>
            </a:r>
            <a:r>
              <a:rPr lang="ja-JP" altLang="en-US" sz="1100" dirty="0">
                <a:latin typeface="メイリオ" panose="020B0604030504040204" pitchFamily="50" charset="-128"/>
                <a:ea typeface="メイリオ" panose="020B0604030504040204" pitchFamily="50" charset="-128"/>
              </a:rPr>
              <a:t>が予算案を国会に提出し</a:t>
            </a:r>
            <a:endParaRPr lang="en-US" altLang="ja-JP" sz="1100" dirty="0">
              <a:latin typeface="メイリオ" panose="020B0604030504040204" pitchFamily="50" charset="-128"/>
              <a:ea typeface="メイリオ" panose="020B0604030504040204" pitchFamily="50" charset="-128"/>
            </a:endParaRPr>
          </a:p>
          <a:p>
            <a:pPr>
              <a:spcBef>
                <a:spcPts val="579"/>
              </a:spcBef>
            </a:pPr>
            <a:r>
              <a:rPr lang="ja-JP" altLang="en-US" sz="1100" dirty="0">
                <a:latin typeface="メイリオ" panose="020B0604030504040204" pitchFamily="50" charset="-128"/>
                <a:ea typeface="メイリオ" panose="020B0604030504040204" pitchFamily="50" charset="-128"/>
              </a:rPr>
              <a:t>　 </a:t>
            </a:r>
            <a:r>
              <a:rPr lang="ja-JP" altLang="en-US" sz="1100" dirty="0" smtClean="0">
                <a:latin typeface="メイリオ" panose="020B0604030504040204" pitchFamily="50" charset="-128"/>
                <a:ea typeface="メイリオ" panose="020B0604030504040204" pitchFamily="50" charset="-128"/>
              </a:rPr>
              <a:t>★国会</a:t>
            </a:r>
            <a:r>
              <a:rPr lang="ja-JP" altLang="en-US" sz="1100" dirty="0">
                <a:latin typeface="メイリオ" panose="020B0604030504040204" pitchFamily="50" charset="-128"/>
                <a:ea typeface="メイリオ" panose="020B0604030504040204" pitchFamily="50" charset="-128"/>
              </a:rPr>
              <a:t>の議決を経て、税金の使いみちを決定します。</a:t>
            </a:r>
            <a:endParaRPr lang="en-US" altLang="ja-JP" sz="1100" dirty="0">
              <a:latin typeface="メイリオ" panose="020B0604030504040204" pitchFamily="50" charset="-128"/>
              <a:ea typeface="メイリオ" panose="020B0604030504040204" pitchFamily="50" charset="-128"/>
            </a:endParaRPr>
          </a:p>
          <a:p>
            <a:pPr>
              <a:spcBef>
                <a:spcPts val="579"/>
              </a:spcBef>
            </a:pPr>
            <a:r>
              <a:rPr lang="ja-JP" altLang="en-US" sz="1100" dirty="0">
                <a:latin typeface="メイリオ" panose="020B0604030504040204" pitchFamily="50" charset="-128"/>
                <a:ea typeface="メイリオ" panose="020B0604030504040204" pitchFamily="50" charset="-128"/>
              </a:rPr>
              <a:t>　 </a:t>
            </a:r>
            <a:r>
              <a:rPr lang="ja-JP" altLang="en-US" sz="1100" dirty="0" smtClean="0">
                <a:latin typeface="メイリオ" panose="020B0604030504040204" pitchFamily="50" charset="-128"/>
                <a:ea typeface="メイリオ" panose="020B0604030504040204" pitchFamily="50" charset="-128"/>
              </a:rPr>
              <a:t>★こう</a:t>
            </a:r>
            <a:r>
              <a:rPr lang="ja-JP" altLang="en-US" sz="1100" dirty="0">
                <a:latin typeface="メイリオ" panose="020B0604030504040204" pitchFamily="50" charset="-128"/>
                <a:ea typeface="メイリオ" panose="020B0604030504040204" pitchFamily="50" charset="-128"/>
              </a:rPr>
              <a:t>して納められた税金で、国民は様々な公共サービスを受けています</a:t>
            </a:r>
            <a:r>
              <a:rPr lang="ja-JP" altLang="en-US" sz="1100" dirty="0" smtClean="0">
                <a:latin typeface="メイリオ" panose="020B0604030504040204" pitchFamily="50" charset="-128"/>
                <a:ea typeface="メイリオ" panose="020B0604030504040204" pitchFamily="50" charset="-128"/>
              </a:rPr>
              <a:t>。★</a:t>
            </a:r>
            <a:endParaRPr lang="en-US" altLang="ja-JP" sz="1100" dirty="0">
              <a:latin typeface="メイリオ" panose="020B0604030504040204" pitchFamily="50" charset="-128"/>
              <a:ea typeface="メイリオ" panose="020B0604030504040204" pitchFamily="50" charset="-128"/>
            </a:endParaRPr>
          </a:p>
          <a:p>
            <a:pPr>
              <a:spcBef>
                <a:spcPts val="579"/>
              </a:spcBef>
            </a:pPr>
            <a:endParaRPr lang="en-US" altLang="ja-JP" sz="1100" dirty="0">
              <a:latin typeface="HG丸ｺﾞｼｯｸM-PRO" panose="020F0600000000000000" pitchFamily="50" charset="-128"/>
              <a:ea typeface="HG丸ｺﾞｼｯｸM-PRO" panose="020F0600000000000000" pitchFamily="50" charset="-128"/>
            </a:endParaRPr>
          </a:p>
          <a:p>
            <a:pPr>
              <a:spcBef>
                <a:spcPts val="579"/>
              </a:spcBef>
            </a:pPr>
            <a:r>
              <a:rPr lang="ja-JP" altLang="en-US" sz="1100" dirty="0">
                <a:latin typeface="HG丸ｺﾞｼｯｸM-PRO" panose="020F0600000000000000" pitchFamily="50" charset="-128"/>
                <a:ea typeface="HG丸ｺﾞｼｯｸM-PRO" panose="020F0600000000000000" pitchFamily="50" charset="-128"/>
              </a:rPr>
              <a:t>　</a:t>
            </a:r>
          </a:p>
        </p:txBody>
      </p:sp>
      <p:sp>
        <p:nvSpPr>
          <p:cNvPr id="4" name="スライド番号プレースホルダー 3"/>
          <p:cNvSpPr>
            <a:spLocks noGrp="1"/>
          </p:cNvSpPr>
          <p:nvPr>
            <p:ph type="sldNum" sz="quarter" idx="10"/>
          </p:nvPr>
        </p:nvSpPr>
        <p:spPr/>
        <p:txBody>
          <a:bodyPr/>
          <a:lstStyle/>
          <a:p>
            <a:pPr>
              <a:defRPr/>
            </a:pPr>
            <a:fld id="{CBAF4DFD-2B6F-4FD3-96E4-960227A11A71}" type="slidenum">
              <a:rPr lang="en-US" altLang="ja-JP" smtClean="0"/>
              <a:pPr>
                <a:defRPr/>
              </a:pPr>
              <a:t>9</a:t>
            </a:fld>
            <a:endParaRPr lang="en-US" altLang="ja-JP"/>
          </a:p>
        </p:txBody>
      </p:sp>
    </p:spTree>
    <p:extLst>
      <p:ext uri="{BB962C8B-B14F-4D97-AF65-F5344CB8AC3E}">
        <p14:creationId xmlns:p14="http://schemas.microsoft.com/office/powerpoint/2010/main" val="2546292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スライド番号プレースホルダ 3"/>
          <p:cNvSpPr txBox="1">
            <a:spLocks noGrp="1"/>
          </p:cNvSpPr>
          <p:nvPr/>
        </p:nvSpPr>
        <p:spPr bwMode="auto">
          <a:xfrm>
            <a:off x="3747150" y="9260602"/>
            <a:ext cx="2864917" cy="483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85" tIns="46691" rIns="93385" bIns="46691" anchor="b"/>
          <a:lstStyle>
            <a:lvl1pPr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1pPr>
            <a:lvl2pPr marL="742950" indent="-28575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2pPr>
            <a:lvl3pPr marL="11430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3pPr>
            <a:lvl4pPr marL="16002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4pPr>
            <a:lvl5pPr marL="20574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5pPr>
            <a:lvl6pPr marL="25146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6pPr>
            <a:lvl7pPr marL="29718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7pPr>
            <a:lvl8pPr marL="34290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8pPr>
            <a:lvl9pPr marL="38862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9pPr>
          </a:lstStyle>
          <a:p>
            <a:pPr algn="r" eaLnBrk="1" hangingPunct="1">
              <a:spcBef>
                <a:spcPct val="0"/>
              </a:spcBef>
            </a:pPr>
            <a:fld id="{698E7E6B-6AD1-4681-8E51-18623B29B60C}" type="slidenum">
              <a:rPr lang="en-US" altLang="ja-JP">
                <a:ea typeface="HG丸ｺﾞｼｯｸM-PRO" panose="020F0600000000000000" pitchFamily="50" charset="-128"/>
              </a:rPr>
              <a:pPr algn="r" eaLnBrk="1" hangingPunct="1">
                <a:spcBef>
                  <a:spcPct val="0"/>
                </a:spcBef>
              </a:pPr>
              <a:t>10</a:t>
            </a:fld>
            <a:endParaRPr lang="en-US" altLang="ja-JP" dirty="0">
              <a:ea typeface="HG丸ｺﾞｼｯｸM-PRO" panose="020F0600000000000000" pitchFamily="50" charset="-128"/>
            </a:endParaRPr>
          </a:p>
        </p:txBody>
      </p:sp>
      <p:sp>
        <p:nvSpPr>
          <p:cNvPr id="2" name="スライド イメージ プレースホルダー 1">
            <a:extLst>
              <a:ext uri="{FF2B5EF4-FFF2-40B4-BE49-F238E27FC236}">
                <a16:creationId xmlns:a16="http://schemas.microsoft.com/office/drawing/2014/main" xmlns="" id="{2DB57A2E-BC09-4332-B4C2-D1F9F9BA246B}"/>
              </a:ext>
            </a:extLst>
          </p:cNvPr>
          <p:cNvSpPr>
            <a:spLocks noGrp="1" noRot="1" noChangeAspect="1"/>
          </p:cNvSpPr>
          <p:nvPr>
            <p:ph type="sldImg"/>
          </p:nvPr>
        </p:nvSpPr>
        <p:spPr>
          <a:xfrm>
            <a:off x="871538" y="533400"/>
            <a:ext cx="4872037" cy="3656013"/>
          </a:xfrm>
        </p:spPr>
      </p:sp>
      <p:sp>
        <p:nvSpPr>
          <p:cNvPr id="3" name="ノート プレースホルダー 2">
            <a:extLst>
              <a:ext uri="{FF2B5EF4-FFF2-40B4-BE49-F238E27FC236}">
                <a16:creationId xmlns:a16="http://schemas.microsoft.com/office/drawing/2014/main" xmlns="" id="{87602FB2-8A59-41FC-81DC-C41D8B96DAFA}"/>
              </a:ext>
            </a:extLst>
          </p:cNvPr>
          <p:cNvSpPr>
            <a:spLocks noGrp="1"/>
          </p:cNvSpPr>
          <p:nvPr>
            <p:ph type="body" idx="1"/>
          </p:nvPr>
        </p:nvSpPr>
        <p:spPr>
          <a:xfrm>
            <a:off x="666976" y="4454765"/>
            <a:ext cx="5340476" cy="4331066"/>
          </a:xfrm>
        </p:spPr>
        <p:txBody>
          <a:bodyPr/>
          <a:lstStyle/>
          <a:p>
            <a:pPr defTabSz="900884">
              <a:defRPr/>
            </a:pPr>
            <a:r>
              <a:rPr lang="ja-JP" altLang="en-US" dirty="0"/>
              <a:t>　</a:t>
            </a:r>
            <a:endParaRPr kumimoji="1" lang="ja-JP" altLang="en-US" dirty="0"/>
          </a:p>
        </p:txBody>
      </p:sp>
    </p:spTree>
    <p:extLst>
      <p:ext uri="{BB962C8B-B14F-4D97-AF65-F5344CB8AC3E}">
        <p14:creationId xmlns:p14="http://schemas.microsoft.com/office/powerpoint/2010/main" val="798209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1173163" y="355600"/>
            <a:ext cx="4237037" cy="3178175"/>
          </a:xfrm>
          <a:ln/>
        </p:spPr>
      </p:sp>
      <p:sp>
        <p:nvSpPr>
          <p:cNvPr id="16387" name="ノート プレースホルダ 2"/>
          <p:cNvSpPr>
            <a:spLocks noGrp="1"/>
          </p:cNvSpPr>
          <p:nvPr>
            <p:ph type="body" idx="1"/>
          </p:nvPr>
        </p:nvSpPr>
        <p:spPr>
          <a:xfrm>
            <a:off x="605621" y="3769490"/>
            <a:ext cx="5466318" cy="51169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596"/>
              </a:spcBef>
            </a:pPr>
            <a:r>
              <a:rPr lang="ja-JP" altLang="en-US" sz="1100" dirty="0">
                <a:latin typeface="HG丸ｺﾞｼｯｸM-PRO" panose="020F0600000000000000" pitchFamily="50" charset="-128"/>
                <a:ea typeface="HG丸ｺﾞｼｯｸM-PRO" panose="020F0600000000000000" pitchFamily="50" charset="-128"/>
              </a:rPr>
              <a:t>　</a:t>
            </a:r>
            <a:r>
              <a:rPr lang="ja-JP" altLang="en-US" sz="1100" dirty="0">
                <a:latin typeface="メイリオ" panose="020B0604030504040204" pitchFamily="50" charset="-128"/>
                <a:ea typeface="メイリオ" panose="020B0604030504040204" pitchFamily="50" charset="-128"/>
              </a:rPr>
              <a:t>日本の税金に関する決まりごとは、どうなっているのでしょうか。</a:t>
            </a:r>
          </a:p>
          <a:p>
            <a:pPr eaLnBrk="1" hangingPunct="1">
              <a:spcBef>
                <a:spcPts val="596"/>
              </a:spcBef>
            </a:pPr>
            <a:r>
              <a:rPr lang="ja-JP" altLang="en-US" sz="1100" dirty="0">
                <a:latin typeface="メイリオ" panose="020B0604030504040204" pitchFamily="50" charset="-128"/>
                <a:ea typeface="メイリオ" panose="020B0604030504040204" pitchFamily="50" charset="-128"/>
              </a:rPr>
              <a:t>　税金は、国を維持し、発展させていくために欠かせないものです。</a:t>
            </a:r>
          </a:p>
          <a:p>
            <a:pPr eaLnBrk="1" hangingPunct="1">
              <a:spcBef>
                <a:spcPts val="596"/>
              </a:spcBef>
            </a:pPr>
            <a:r>
              <a:rPr lang="ja-JP" altLang="en-US" sz="1100" dirty="0">
                <a:latin typeface="メイリオ" panose="020B0604030504040204" pitchFamily="50" charset="-128"/>
                <a:ea typeface="メイリオ" panose="020B0604030504040204" pitchFamily="50" charset="-128"/>
              </a:rPr>
              <a:t>　そこで、憲法では、税金を納めること（納税）は国民の義務と定めています</a:t>
            </a:r>
            <a:r>
              <a:rPr lang="ja-JP" altLang="en-US" sz="1100" dirty="0" smtClean="0">
                <a:latin typeface="メイリオ" panose="020B0604030504040204" pitchFamily="50" charset="-128"/>
                <a:ea typeface="メイリオ" panose="020B0604030504040204" pitchFamily="50" charset="-128"/>
              </a:rPr>
              <a:t>。</a:t>
            </a:r>
            <a:endParaRPr lang="ja-JP" altLang="en-US" sz="1100" dirty="0">
              <a:latin typeface="メイリオ" panose="020B0604030504040204" pitchFamily="50" charset="-128"/>
              <a:ea typeface="メイリオ" panose="020B0604030504040204" pitchFamily="50" charset="-128"/>
            </a:endParaRPr>
          </a:p>
          <a:p>
            <a:pPr eaLnBrk="1" hangingPunct="1">
              <a:spcBef>
                <a:spcPts val="596"/>
              </a:spcBef>
            </a:pPr>
            <a:r>
              <a:rPr lang="ja-JP" altLang="en-US" sz="1100" dirty="0">
                <a:latin typeface="メイリオ" panose="020B0604030504040204" pitchFamily="50" charset="-128"/>
                <a:ea typeface="メイリオ" panose="020B0604030504040204" pitchFamily="50" charset="-128"/>
              </a:rPr>
              <a:t>　</a:t>
            </a:r>
            <a:r>
              <a:rPr lang="ja-JP" altLang="en-US" sz="1100" dirty="0" smtClean="0">
                <a:latin typeface="メイリオ" panose="020B0604030504040204" pitchFamily="50" charset="-128"/>
                <a:ea typeface="メイリオ" panose="020B0604030504040204" pitchFamily="50" charset="-128"/>
              </a:rPr>
              <a:t>★日本国憲法</a:t>
            </a:r>
            <a:r>
              <a:rPr lang="ja-JP" altLang="en-US" sz="1100" dirty="0">
                <a:latin typeface="メイリオ" panose="020B0604030504040204" pitchFamily="50" charset="-128"/>
                <a:ea typeface="メイリオ" panose="020B0604030504040204" pitchFamily="50" charset="-128"/>
              </a:rPr>
              <a:t>第</a:t>
            </a:r>
            <a:r>
              <a:rPr lang="en-US" altLang="ja-JP" sz="1100" dirty="0">
                <a:latin typeface="メイリオ" panose="020B0604030504040204" pitchFamily="50" charset="-128"/>
                <a:ea typeface="メイリオ" panose="020B0604030504040204" pitchFamily="50" charset="-128"/>
              </a:rPr>
              <a:t>30</a:t>
            </a:r>
            <a:r>
              <a:rPr lang="ja-JP" altLang="en-US" sz="1100" dirty="0">
                <a:latin typeface="メイリオ" panose="020B0604030504040204" pitchFamily="50" charset="-128"/>
                <a:ea typeface="メイリオ" panose="020B0604030504040204" pitchFamily="50" charset="-128"/>
              </a:rPr>
              <a:t>条で定める「納税の義務」は</a:t>
            </a:r>
            <a:r>
              <a:rPr lang="ja-JP" altLang="en-US" sz="1100" dirty="0" smtClean="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普通教育を受けさせる義務」、「勤労の義務」と並んで国民の三大義務の一つとされています</a:t>
            </a:r>
            <a:r>
              <a:rPr lang="ja-JP" altLang="en-US" sz="1100" dirty="0" smtClean="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　</a:t>
            </a:r>
            <a:r>
              <a:rPr lang="ja-JP" altLang="en-US" sz="1100" dirty="0" smtClean="0">
                <a:latin typeface="メイリオ" panose="020B0604030504040204" pitchFamily="50" charset="-128"/>
                <a:ea typeface="メイリオ" panose="020B0604030504040204" pitchFamily="50" charset="-128"/>
              </a:rPr>
              <a:t>★</a:t>
            </a:r>
            <a:endParaRPr lang="ja-JP" altLang="en-US" sz="1100" dirty="0">
              <a:latin typeface="メイリオ" panose="020B0604030504040204" pitchFamily="50" charset="-128"/>
              <a:ea typeface="メイリオ" panose="020B0604030504040204" pitchFamily="50" charset="-128"/>
            </a:endParaRPr>
          </a:p>
          <a:p>
            <a:pPr eaLnBrk="1" hangingPunct="1">
              <a:spcBef>
                <a:spcPts val="596"/>
              </a:spcBef>
            </a:pPr>
            <a:r>
              <a:rPr lang="ja-JP" altLang="en-US" sz="1100" dirty="0">
                <a:latin typeface="メイリオ" panose="020B0604030504040204" pitchFamily="50" charset="-128"/>
                <a:ea typeface="メイリオ" panose="020B0604030504040204" pitchFamily="50" charset="-128"/>
              </a:rPr>
              <a:t>　</a:t>
            </a:r>
          </a:p>
          <a:p>
            <a:pPr eaLnBrk="1" hangingPunct="1">
              <a:spcBef>
                <a:spcPts val="596"/>
              </a:spcBef>
            </a:pP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参考</a:t>
            </a:r>
            <a:r>
              <a:rPr lang="en-US" altLang="ja-JP" sz="1100" dirty="0">
                <a:latin typeface="メイリオ" panose="020B0604030504040204" pitchFamily="50" charset="-128"/>
                <a:ea typeface="メイリオ" panose="020B0604030504040204" pitchFamily="50" charset="-128"/>
              </a:rPr>
              <a:t>》</a:t>
            </a:r>
          </a:p>
          <a:p>
            <a:pPr eaLnBrk="1" hangingPunct="1">
              <a:spcBef>
                <a:spcPts val="596"/>
              </a:spcBef>
            </a:pPr>
            <a:r>
              <a:rPr lang="ja-JP" altLang="en-US" sz="1100" dirty="0">
                <a:latin typeface="メイリオ" panose="020B0604030504040204" pitchFamily="50" charset="-128"/>
                <a:ea typeface="メイリオ" panose="020B0604030504040204" pitchFamily="50" charset="-128"/>
              </a:rPr>
              <a:t>　・教育を受けさせる義務（憲</a:t>
            </a:r>
            <a:r>
              <a:rPr lang="en-US" altLang="ja-JP" sz="1100" dirty="0">
                <a:latin typeface="メイリオ" panose="020B0604030504040204" pitchFamily="50" charset="-128"/>
                <a:ea typeface="メイリオ" panose="020B0604030504040204" pitchFamily="50" charset="-128"/>
              </a:rPr>
              <a:t>26②</a:t>
            </a:r>
            <a:r>
              <a:rPr lang="ja-JP" altLang="en-US" sz="1100" dirty="0">
                <a:latin typeface="メイリオ" panose="020B0604030504040204" pitchFamily="50" charset="-128"/>
                <a:ea typeface="メイリオ" panose="020B0604030504040204" pitchFamily="50" charset="-128"/>
              </a:rPr>
              <a:t>）</a:t>
            </a:r>
          </a:p>
          <a:p>
            <a:pPr eaLnBrk="1" hangingPunct="1">
              <a:spcBef>
                <a:spcPts val="596"/>
              </a:spcBef>
            </a:pPr>
            <a:r>
              <a:rPr lang="ja-JP" altLang="en-US" sz="1100" dirty="0">
                <a:latin typeface="メイリオ" panose="020B0604030504040204" pitchFamily="50" charset="-128"/>
                <a:ea typeface="メイリオ" panose="020B0604030504040204" pitchFamily="50" charset="-128"/>
              </a:rPr>
              <a:t>　「すべて国民は、法律の定めるところにより、その保護する子女に普通教育を受けさせる義務を負う。」</a:t>
            </a:r>
          </a:p>
          <a:p>
            <a:pPr eaLnBrk="1" hangingPunct="1">
              <a:spcBef>
                <a:spcPts val="596"/>
              </a:spcBef>
            </a:pPr>
            <a:endParaRPr lang="ja-JP" altLang="en-US" sz="1100" dirty="0">
              <a:latin typeface="メイリオ" panose="020B0604030504040204" pitchFamily="50" charset="-128"/>
              <a:ea typeface="メイリオ" panose="020B0604030504040204" pitchFamily="50" charset="-128"/>
            </a:endParaRPr>
          </a:p>
          <a:p>
            <a:pPr eaLnBrk="1" hangingPunct="1">
              <a:spcBef>
                <a:spcPts val="596"/>
              </a:spcBef>
            </a:pPr>
            <a:r>
              <a:rPr lang="ja-JP" altLang="en-US" sz="1100" dirty="0">
                <a:latin typeface="メイリオ" panose="020B0604030504040204" pitchFamily="50" charset="-128"/>
                <a:ea typeface="メイリオ" panose="020B0604030504040204" pitchFamily="50" charset="-128"/>
              </a:rPr>
              <a:t>　・勤労の義務（憲</a:t>
            </a:r>
            <a:r>
              <a:rPr lang="en-US" altLang="ja-JP" sz="1100" dirty="0">
                <a:latin typeface="メイリオ" panose="020B0604030504040204" pitchFamily="50" charset="-128"/>
                <a:ea typeface="メイリオ" panose="020B0604030504040204" pitchFamily="50" charset="-128"/>
              </a:rPr>
              <a:t>27①</a:t>
            </a:r>
            <a:r>
              <a:rPr lang="ja-JP" altLang="en-US" sz="1100" dirty="0">
                <a:latin typeface="メイリオ" panose="020B0604030504040204" pitchFamily="50" charset="-128"/>
                <a:ea typeface="メイリオ" panose="020B0604030504040204" pitchFamily="50" charset="-128"/>
              </a:rPr>
              <a:t>）</a:t>
            </a:r>
          </a:p>
          <a:p>
            <a:pPr eaLnBrk="1" hangingPunct="1">
              <a:spcBef>
                <a:spcPts val="596"/>
              </a:spcBef>
            </a:pPr>
            <a:r>
              <a:rPr lang="ja-JP" altLang="en-US" sz="1100" dirty="0">
                <a:latin typeface="メイリオ" panose="020B0604030504040204" pitchFamily="50" charset="-128"/>
                <a:ea typeface="メイリオ" panose="020B0604030504040204" pitchFamily="50" charset="-128"/>
              </a:rPr>
              <a:t>　「すべて国民は、勤労の権利を有し、義務を負う。」</a:t>
            </a:r>
          </a:p>
          <a:p>
            <a:pPr eaLnBrk="1" hangingPunct="1">
              <a:spcBef>
                <a:spcPts val="596"/>
              </a:spcBef>
            </a:pPr>
            <a:endParaRPr lang="ja-JP" altLang="en-US" sz="1100" dirty="0">
              <a:latin typeface="HG丸ｺﾞｼｯｸM-PRO" panose="020F0600000000000000" pitchFamily="50" charset="-128"/>
              <a:ea typeface="HG丸ｺﾞｼｯｸM-PRO" panose="020F0600000000000000" pitchFamily="50" charset="-128"/>
            </a:endParaRPr>
          </a:p>
        </p:txBody>
      </p:sp>
      <p:sp>
        <p:nvSpPr>
          <p:cNvPr id="1638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691756" indent="-26000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068360" indent="-207999">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500116" indent="-207999">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1930297" indent="-207999">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384114" indent="-207999"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837931" indent="-207999"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291747" indent="-207999"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745564" indent="-207999"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E47D23D4-70C7-4ADC-8C7A-DEB81E416EC9}" type="slidenum">
              <a:rPr lang="en-US" altLang="ja-JP" smtClean="0">
                <a:ea typeface="ＭＳ Ｐゴシック" panose="020B0600070205080204" pitchFamily="50" charset="-128"/>
              </a:rPr>
              <a:pPr>
                <a:spcBef>
                  <a:spcPct val="0"/>
                </a:spcBef>
              </a:pPr>
              <a:t>11</a:t>
            </a:fld>
            <a:endParaRPr lang="en-US" altLang="ja-JP" smtClean="0">
              <a:ea typeface="ＭＳ Ｐゴシック" panose="020B0600070205080204" pitchFamily="50" charset="-128"/>
            </a:endParaRPr>
          </a:p>
        </p:txBody>
      </p:sp>
    </p:spTree>
    <p:extLst>
      <p:ext uri="{BB962C8B-B14F-4D97-AF65-F5344CB8AC3E}">
        <p14:creationId xmlns:p14="http://schemas.microsoft.com/office/powerpoint/2010/main" val="747624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1173163" y="355600"/>
            <a:ext cx="4237037" cy="3178175"/>
          </a:xfrm>
          <a:ln/>
        </p:spPr>
      </p:sp>
      <p:sp>
        <p:nvSpPr>
          <p:cNvPr id="16387" name="ノート プレースホルダ 2"/>
          <p:cNvSpPr>
            <a:spLocks noGrp="1"/>
          </p:cNvSpPr>
          <p:nvPr>
            <p:ph type="body" idx="1"/>
          </p:nvPr>
        </p:nvSpPr>
        <p:spPr>
          <a:xfrm>
            <a:off x="605621" y="3769490"/>
            <a:ext cx="5466318" cy="51169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596"/>
              </a:spcBef>
            </a:pPr>
            <a:r>
              <a:rPr lang="ja-JP" altLang="en-US" sz="1100" dirty="0">
                <a:latin typeface="HG丸ｺﾞｼｯｸM-PRO" panose="020F0600000000000000" pitchFamily="50" charset="-128"/>
                <a:ea typeface="HG丸ｺﾞｼｯｸM-PRO" panose="020F0600000000000000" pitchFamily="50" charset="-128"/>
              </a:rPr>
              <a:t>　</a:t>
            </a:r>
            <a:r>
              <a:rPr lang="ja-JP" altLang="en-US" sz="1100" dirty="0" smtClean="0">
                <a:latin typeface="メイリオ" panose="020B0604030504040204" pitchFamily="50" charset="-128"/>
                <a:ea typeface="メイリオ" panose="020B0604030504040204" pitchFamily="50" charset="-128"/>
              </a:rPr>
              <a:t>皆さん</a:t>
            </a:r>
            <a:r>
              <a:rPr lang="ja-JP" altLang="en-US" sz="1100" dirty="0">
                <a:latin typeface="メイリオ" panose="020B0604030504040204" pitchFamily="50" charset="-128"/>
                <a:ea typeface="メイリオ" panose="020B0604030504040204" pitchFamily="50" charset="-128"/>
              </a:rPr>
              <a:t>知っているように、日本は民主主義の国です。</a:t>
            </a:r>
          </a:p>
          <a:p>
            <a:pPr eaLnBrk="1" hangingPunct="1">
              <a:spcBef>
                <a:spcPts val="596"/>
              </a:spcBef>
            </a:pPr>
            <a:r>
              <a:rPr lang="ja-JP" altLang="en-US" sz="1100" dirty="0">
                <a:latin typeface="メイリオ" panose="020B0604030504040204" pitchFamily="50" charset="-128"/>
                <a:ea typeface="メイリオ" panose="020B0604030504040204" pitchFamily="50" charset="-128"/>
              </a:rPr>
              <a:t>　国の税に関する法律（税負担の方法）や税の使いみち（予算）は、国民の代表者（選挙で選ばれた人たち）の集まる国会で決められます</a:t>
            </a:r>
            <a:r>
              <a:rPr lang="ja-JP" altLang="en-US" sz="1100" dirty="0" smtClean="0">
                <a:latin typeface="メイリオ" panose="020B0604030504040204" pitchFamily="50" charset="-128"/>
                <a:ea typeface="メイリオ" panose="020B0604030504040204" pitchFamily="50" charset="-128"/>
              </a:rPr>
              <a:t>。</a:t>
            </a:r>
            <a:endParaRPr lang="ja-JP" altLang="en-US" sz="1100" dirty="0">
              <a:latin typeface="メイリオ" panose="020B0604030504040204" pitchFamily="50" charset="-128"/>
              <a:ea typeface="メイリオ" panose="020B0604030504040204" pitchFamily="50" charset="-128"/>
            </a:endParaRPr>
          </a:p>
          <a:p>
            <a:pPr eaLnBrk="1" hangingPunct="1">
              <a:spcBef>
                <a:spcPts val="596"/>
              </a:spcBef>
            </a:pPr>
            <a:r>
              <a:rPr lang="ja-JP" altLang="en-US" sz="1100" dirty="0">
                <a:latin typeface="メイリオ" panose="020B0604030504040204" pitchFamily="50" charset="-128"/>
                <a:ea typeface="メイリオ" panose="020B0604030504040204" pitchFamily="50" charset="-128"/>
              </a:rPr>
              <a:t>　</a:t>
            </a:r>
            <a:r>
              <a:rPr lang="ja-JP" altLang="en-US" sz="1100" dirty="0" smtClean="0">
                <a:latin typeface="メイリオ" panose="020B0604030504040204" pitchFamily="50" charset="-128"/>
                <a:ea typeface="メイリオ" panose="020B0604030504040204" pitchFamily="50" charset="-128"/>
              </a:rPr>
              <a:t>★これ</a:t>
            </a:r>
            <a:r>
              <a:rPr lang="ja-JP" altLang="en-US" sz="1100" dirty="0">
                <a:latin typeface="メイリオ" panose="020B0604030504040204" pitchFamily="50" charset="-128"/>
                <a:ea typeface="メイリオ" panose="020B0604030504040204" pitchFamily="50" charset="-128"/>
              </a:rPr>
              <a:t>が、税についての民主主義の基本原則である租税法律主義です。★　</a:t>
            </a:r>
          </a:p>
          <a:p>
            <a:pPr eaLnBrk="1" hangingPunct="1">
              <a:spcBef>
                <a:spcPts val="596"/>
              </a:spcBef>
            </a:pPr>
            <a:endParaRPr lang="ja-JP" altLang="en-US" sz="1100" dirty="0">
              <a:latin typeface="メイリオ" panose="020B0604030504040204" pitchFamily="50" charset="-128"/>
              <a:ea typeface="メイリオ" panose="020B0604030504040204" pitchFamily="50" charset="-128"/>
            </a:endParaRPr>
          </a:p>
          <a:p>
            <a:pPr eaLnBrk="1" hangingPunct="1">
              <a:spcBef>
                <a:spcPts val="596"/>
              </a:spcBef>
            </a:pP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参考</a:t>
            </a:r>
            <a:r>
              <a:rPr lang="en-US" altLang="ja-JP" sz="1100" dirty="0">
                <a:latin typeface="メイリオ" panose="020B0604030504040204" pitchFamily="50" charset="-128"/>
                <a:ea typeface="メイリオ" panose="020B0604030504040204" pitchFamily="50" charset="-128"/>
              </a:rPr>
              <a:t>》</a:t>
            </a:r>
          </a:p>
          <a:p>
            <a:pPr eaLnBrk="1" hangingPunct="1">
              <a:spcBef>
                <a:spcPts val="596"/>
              </a:spcBef>
            </a:pPr>
            <a:r>
              <a:rPr lang="ja-JP" altLang="en-US" sz="1100" dirty="0">
                <a:latin typeface="メイリオ" panose="020B0604030504040204" pitchFamily="50" charset="-128"/>
                <a:ea typeface="メイリオ" panose="020B0604030504040204" pitchFamily="50" charset="-128"/>
              </a:rPr>
              <a:t>　・教育を受けさせる義務（憲</a:t>
            </a:r>
            <a:r>
              <a:rPr lang="en-US" altLang="ja-JP" sz="1100" dirty="0">
                <a:latin typeface="メイリオ" panose="020B0604030504040204" pitchFamily="50" charset="-128"/>
                <a:ea typeface="メイリオ" panose="020B0604030504040204" pitchFamily="50" charset="-128"/>
              </a:rPr>
              <a:t>26②</a:t>
            </a:r>
            <a:r>
              <a:rPr lang="ja-JP" altLang="en-US" sz="1100" dirty="0">
                <a:latin typeface="メイリオ" panose="020B0604030504040204" pitchFamily="50" charset="-128"/>
                <a:ea typeface="メイリオ" panose="020B0604030504040204" pitchFamily="50" charset="-128"/>
              </a:rPr>
              <a:t>）</a:t>
            </a:r>
          </a:p>
          <a:p>
            <a:pPr eaLnBrk="1" hangingPunct="1">
              <a:spcBef>
                <a:spcPts val="596"/>
              </a:spcBef>
            </a:pPr>
            <a:r>
              <a:rPr lang="ja-JP" altLang="en-US" sz="1100" dirty="0">
                <a:latin typeface="メイリオ" panose="020B0604030504040204" pitchFamily="50" charset="-128"/>
                <a:ea typeface="メイリオ" panose="020B0604030504040204" pitchFamily="50" charset="-128"/>
              </a:rPr>
              <a:t>　「すべて国民は、法律の定めるところにより、その保護する子女に普通教育を受けさせる義務を負う。」</a:t>
            </a:r>
          </a:p>
          <a:p>
            <a:pPr eaLnBrk="1" hangingPunct="1">
              <a:spcBef>
                <a:spcPts val="596"/>
              </a:spcBef>
            </a:pPr>
            <a:endParaRPr lang="ja-JP" altLang="en-US" sz="1100" dirty="0">
              <a:latin typeface="メイリオ" panose="020B0604030504040204" pitchFamily="50" charset="-128"/>
              <a:ea typeface="メイリオ" panose="020B0604030504040204" pitchFamily="50" charset="-128"/>
            </a:endParaRPr>
          </a:p>
          <a:p>
            <a:pPr eaLnBrk="1" hangingPunct="1">
              <a:spcBef>
                <a:spcPts val="596"/>
              </a:spcBef>
            </a:pPr>
            <a:r>
              <a:rPr lang="ja-JP" altLang="en-US" sz="1100" dirty="0">
                <a:latin typeface="メイリオ" panose="020B0604030504040204" pitchFamily="50" charset="-128"/>
                <a:ea typeface="メイリオ" panose="020B0604030504040204" pitchFamily="50" charset="-128"/>
              </a:rPr>
              <a:t>　・勤労の義務（憲</a:t>
            </a:r>
            <a:r>
              <a:rPr lang="en-US" altLang="ja-JP" sz="1100" dirty="0">
                <a:latin typeface="メイリオ" panose="020B0604030504040204" pitchFamily="50" charset="-128"/>
                <a:ea typeface="メイリオ" panose="020B0604030504040204" pitchFamily="50" charset="-128"/>
              </a:rPr>
              <a:t>27①</a:t>
            </a:r>
            <a:r>
              <a:rPr lang="ja-JP" altLang="en-US" sz="1100" dirty="0">
                <a:latin typeface="メイリオ" panose="020B0604030504040204" pitchFamily="50" charset="-128"/>
                <a:ea typeface="メイリオ" panose="020B0604030504040204" pitchFamily="50" charset="-128"/>
              </a:rPr>
              <a:t>）</a:t>
            </a:r>
          </a:p>
          <a:p>
            <a:pPr eaLnBrk="1" hangingPunct="1">
              <a:spcBef>
                <a:spcPts val="596"/>
              </a:spcBef>
            </a:pPr>
            <a:r>
              <a:rPr lang="ja-JP" altLang="en-US" sz="1100" dirty="0">
                <a:latin typeface="メイリオ" panose="020B0604030504040204" pitchFamily="50" charset="-128"/>
                <a:ea typeface="メイリオ" panose="020B0604030504040204" pitchFamily="50" charset="-128"/>
              </a:rPr>
              <a:t>　「すべて国民は、勤労の権利を有し、義務を負う。」</a:t>
            </a:r>
          </a:p>
          <a:p>
            <a:pPr eaLnBrk="1" hangingPunct="1">
              <a:spcBef>
                <a:spcPts val="596"/>
              </a:spcBef>
            </a:pPr>
            <a:endParaRPr lang="ja-JP" altLang="en-US" sz="1100" dirty="0">
              <a:latin typeface="HG丸ｺﾞｼｯｸM-PRO" panose="020F0600000000000000" pitchFamily="50" charset="-128"/>
              <a:ea typeface="HG丸ｺﾞｼｯｸM-PRO" panose="020F0600000000000000" pitchFamily="50" charset="-128"/>
            </a:endParaRPr>
          </a:p>
        </p:txBody>
      </p:sp>
      <p:sp>
        <p:nvSpPr>
          <p:cNvPr id="1638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691756" indent="-26000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068360" indent="-207999">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500116" indent="-207999">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1930297" indent="-207999">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384114" indent="-207999"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837931" indent="-207999"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291747" indent="-207999"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745564" indent="-207999"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E47D23D4-70C7-4ADC-8C7A-DEB81E416EC9}" type="slidenum">
              <a:rPr lang="en-US" altLang="ja-JP" smtClean="0">
                <a:ea typeface="ＭＳ Ｐゴシック" panose="020B0600070205080204" pitchFamily="50" charset="-128"/>
              </a:rPr>
              <a:pPr>
                <a:spcBef>
                  <a:spcPct val="0"/>
                </a:spcBef>
              </a:pPr>
              <a:t>12</a:t>
            </a:fld>
            <a:endParaRPr lang="en-US" altLang="ja-JP" smtClean="0">
              <a:ea typeface="ＭＳ Ｐゴシック" panose="020B0600070205080204" pitchFamily="50" charset="-128"/>
            </a:endParaRPr>
          </a:p>
        </p:txBody>
      </p:sp>
    </p:spTree>
    <p:extLst>
      <p:ext uri="{BB962C8B-B14F-4D97-AF65-F5344CB8AC3E}">
        <p14:creationId xmlns:p14="http://schemas.microsoft.com/office/powerpoint/2010/main" val="658117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ja-JP" altLang="en-US" dirty="0" smtClean="0"/>
              <a:t>　</a:t>
            </a:r>
            <a:r>
              <a:rPr kumimoji="0" lang="ja-JP" altLang="en-US" dirty="0"/>
              <a:t>私たちの暮らしは、物やサービスを売り買いして利益を追求する市場経済の上に成り立っています。</a:t>
            </a:r>
            <a:endParaRPr kumimoji="0" lang="en-US" altLang="ja-JP" dirty="0"/>
          </a:p>
          <a:p>
            <a:pPr marL="0" marR="0" lvl="0" indent="0" algn="l" defTabSz="914400" rtl="0" eaLnBrk="0" fontAlgn="base" latinLnBrk="0" hangingPunct="0">
              <a:lnSpc>
                <a:spcPct val="100000"/>
              </a:lnSpc>
              <a:spcBef>
                <a:spcPts val="600"/>
              </a:spcBef>
              <a:spcAft>
                <a:spcPct val="0"/>
              </a:spcAft>
              <a:buClrTx/>
              <a:buSzTx/>
              <a:buFontTx/>
              <a:buNone/>
              <a:tabLst/>
              <a:defRPr/>
            </a:pPr>
            <a:r>
              <a:rPr kumimoji="0" lang="ja-JP" altLang="en-US" dirty="0"/>
              <a:t>　</a:t>
            </a:r>
            <a:r>
              <a:rPr kumimoji="0" lang="ja-JP" altLang="en-US" dirty="0" smtClean="0"/>
              <a:t>道路、公園</a:t>
            </a:r>
            <a:r>
              <a:rPr kumimoji="0" lang="ja-JP" altLang="en-US" dirty="0"/>
              <a:t>などの整備やゴミの収集など、私たちが安心して暮らす上で欠かせない公的なサービスを行うのが、国や地方公共団体です。</a:t>
            </a:r>
            <a:endParaRPr kumimoji="0" lang="en-US" altLang="ja-JP" dirty="0"/>
          </a:p>
          <a:p>
            <a:pPr marL="0" marR="0" lvl="0" indent="0" algn="l" defTabSz="914400" rtl="0" eaLnBrk="0" fontAlgn="base" latinLnBrk="0" hangingPunct="0">
              <a:lnSpc>
                <a:spcPct val="100000"/>
              </a:lnSpc>
              <a:spcBef>
                <a:spcPts val="600"/>
              </a:spcBef>
              <a:spcAft>
                <a:spcPct val="0"/>
              </a:spcAft>
              <a:buClrTx/>
              <a:buSzTx/>
              <a:buFontTx/>
              <a:buNone/>
              <a:tabLst/>
              <a:defRPr/>
            </a:pPr>
            <a:r>
              <a:rPr kumimoji="0" lang="ja-JP" altLang="en-US" dirty="0"/>
              <a:t>　個人や企業が国や地方公共団体に納めた税金を歳入といい、これを使って国や地方公共団体が行う経済活動を財政といいます。★</a:t>
            </a:r>
            <a:endParaRPr kumimoji="0" lang="en-US" altLang="ja-JP" dirty="0"/>
          </a:p>
          <a:p>
            <a:endParaRPr lang="en-US" altLang="ja-JP" dirty="0" smtClean="0"/>
          </a:p>
        </p:txBody>
      </p:sp>
    </p:spTree>
    <p:extLst>
      <p:ext uri="{BB962C8B-B14F-4D97-AF65-F5344CB8AC3E}">
        <p14:creationId xmlns:p14="http://schemas.microsoft.com/office/powerpoint/2010/main" val="1063728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 1"/>
          <p:cNvSpPr>
            <a:spLocks noGrp="1" noRot="1" noChangeAspect="1" noTextEdit="1"/>
          </p:cNvSpPr>
          <p:nvPr>
            <p:ph type="sldImg"/>
          </p:nvPr>
        </p:nvSpPr>
        <p:spPr>
          <a:xfrm>
            <a:off x="1208088" y="358775"/>
            <a:ext cx="4289425" cy="3217863"/>
          </a:xfrm>
          <a:ln/>
        </p:spPr>
      </p:sp>
      <p:sp>
        <p:nvSpPr>
          <p:cNvPr id="30723" name="ノート プレースホルダ 2"/>
          <p:cNvSpPr>
            <a:spLocks noGrp="1"/>
          </p:cNvSpPr>
          <p:nvPr>
            <p:ph type="body" idx="1"/>
          </p:nvPr>
        </p:nvSpPr>
        <p:spPr>
          <a:xfrm>
            <a:off x="619125" y="3816350"/>
            <a:ext cx="5565775" cy="5178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600"/>
              </a:spcBef>
            </a:pPr>
            <a:r>
              <a:rPr kumimoji="0" lang="ja-JP" altLang="en-US" sz="1100" dirty="0" smtClean="0">
                <a:latin typeface="HG丸ｺﾞｼｯｸM-PRO" panose="020F0600000000000000" pitchFamily="50" charset="-128"/>
                <a:ea typeface="HG丸ｺﾞｼｯｸM-PRO" panose="020F0600000000000000" pitchFamily="50" charset="-128"/>
              </a:rPr>
              <a:t>　</a:t>
            </a:r>
            <a:r>
              <a:rPr kumimoji="0" lang="ja-JP" altLang="en-US" sz="1100" dirty="0" smtClean="0"/>
              <a:t>税金は１年間でどのくらい納められているのでしょうか。</a:t>
            </a:r>
            <a:endParaRPr kumimoji="0" lang="en-US" altLang="ja-JP" sz="1100" dirty="0" smtClean="0"/>
          </a:p>
          <a:p>
            <a:pPr eaLnBrk="1" hangingPunct="1">
              <a:spcBef>
                <a:spcPts val="600"/>
              </a:spcBef>
            </a:pPr>
            <a:r>
              <a:rPr kumimoji="0" lang="ja-JP" altLang="en-US" sz="1100" dirty="0" smtClean="0"/>
              <a:t>　財政の事務は、４月から翌年３月までの「会計年度」で行われます。</a:t>
            </a:r>
          </a:p>
          <a:p>
            <a:pPr eaLnBrk="1" hangingPunct="1">
              <a:spcBef>
                <a:spcPts val="600"/>
              </a:spcBef>
            </a:pPr>
            <a:r>
              <a:rPr kumimoji="0" lang="ja-JP" altLang="en-US" sz="1100" dirty="0" smtClean="0"/>
              <a:t>　この１年間の収入を「歳入」、支出を「歳出」といいます。</a:t>
            </a:r>
          </a:p>
          <a:p>
            <a:pPr eaLnBrk="1" hangingPunct="1">
              <a:spcBef>
                <a:spcPts val="600"/>
              </a:spcBef>
            </a:pPr>
            <a:r>
              <a:rPr kumimoji="0" lang="ja-JP" altLang="en-US" sz="1100" dirty="0" smtClean="0"/>
              <a:t>　令和４年度予算では、</a:t>
            </a:r>
            <a:r>
              <a:rPr kumimoji="0" lang="ja-JP" altLang="en-US" dirty="0" smtClean="0"/>
              <a:t>★</a:t>
            </a:r>
            <a:r>
              <a:rPr kumimoji="0" lang="ja-JP" altLang="en-US" sz="1100" dirty="0" smtClean="0"/>
              <a:t>総額は</a:t>
            </a:r>
            <a:r>
              <a:rPr kumimoji="0" lang="en-US" altLang="ja-JP" sz="1100" dirty="0" smtClean="0"/>
              <a:t>107</a:t>
            </a:r>
            <a:r>
              <a:rPr kumimoji="0" lang="ja-JP" altLang="en-US" sz="1100" dirty="0" smtClean="0"/>
              <a:t>兆</a:t>
            </a:r>
            <a:r>
              <a:rPr kumimoji="0" lang="en-US" altLang="ja-JP" sz="1100" dirty="0" smtClean="0"/>
              <a:t>5,964</a:t>
            </a:r>
            <a:r>
              <a:rPr kumimoji="0" lang="ja-JP" altLang="en-US" sz="1100" dirty="0" smtClean="0"/>
              <a:t>億円です。</a:t>
            </a:r>
          </a:p>
          <a:p>
            <a:pPr eaLnBrk="1" hangingPunct="1">
              <a:spcBef>
                <a:spcPts val="600"/>
              </a:spcBef>
            </a:pPr>
            <a:r>
              <a:rPr kumimoji="0" lang="ja-JP" altLang="en-US" sz="1100" dirty="0" smtClean="0"/>
              <a:t>　</a:t>
            </a:r>
            <a:r>
              <a:rPr kumimoji="0" lang="ja-JP" altLang="en-US" dirty="0" smtClean="0"/>
              <a:t>★その内、</a:t>
            </a:r>
            <a:r>
              <a:rPr kumimoji="0" lang="en-US" altLang="ja-JP" dirty="0" smtClean="0"/>
              <a:t>34.3</a:t>
            </a:r>
            <a:r>
              <a:rPr kumimoji="0" lang="en-US" altLang="ja-JP" sz="1100" dirty="0" smtClean="0"/>
              <a:t>%</a:t>
            </a:r>
            <a:r>
              <a:rPr kumimoji="0" lang="ja-JP" altLang="en-US" sz="1100" dirty="0" smtClean="0"/>
              <a:t>が公債金つまり国の借金です。</a:t>
            </a:r>
          </a:p>
          <a:p>
            <a:pPr eaLnBrk="1" hangingPunct="1">
              <a:spcBef>
                <a:spcPts val="600"/>
              </a:spcBef>
            </a:pPr>
            <a:r>
              <a:rPr kumimoji="0" lang="ja-JP" altLang="en-US" sz="1100" dirty="0" smtClean="0"/>
              <a:t>　★租税及び印紙収入が</a:t>
            </a:r>
            <a:r>
              <a:rPr kumimoji="0" lang="en-US" altLang="ja-JP" sz="1100" dirty="0" smtClean="0"/>
              <a:t>60.6</a:t>
            </a:r>
            <a:r>
              <a:rPr kumimoji="0" lang="ja-JP" altLang="en-US" sz="1100" dirty="0" smtClean="0"/>
              <a:t>％です。</a:t>
            </a:r>
            <a:endParaRPr kumimoji="0" lang="en-US" altLang="ja-JP" sz="1100" dirty="0" smtClean="0"/>
          </a:p>
          <a:p>
            <a:pPr eaLnBrk="1" hangingPunct="1">
              <a:spcBef>
                <a:spcPts val="600"/>
              </a:spcBef>
            </a:pPr>
            <a:r>
              <a:rPr kumimoji="0" lang="ja-JP" altLang="en-US" sz="1100" dirty="0" smtClean="0"/>
              <a:t>　このように我国の財政は、約</a:t>
            </a:r>
            <a:r>
              <a:rPr kumimoji="0" lang="en-US" altLang="ja-JP" sz="1100" dirty="0" smtClean="0"/>
              <a:t>3</a:t>
            </a:r>
            <a:r>
              <a:rPr kumimoji="0" lang="ja-JP" altLang="en-US" sz="1100" dirty="0" smtClean="0"/>
              <a:t>割を公債金すなわち借金に依存している厳しい状況にあります。★</a:t>
            </a:r>
          </a:p>
        </p:txBody>
      </p:sp>
      <p:sp>
        <p:nvSpPr>
          <p:cNvPr id="3072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28663" indent="-274638">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27125" indent="-217488">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581150" indent="-217488">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33588" indent="-217488">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490788" indent="-21748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47988" indent="-21748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05188" indent="-21748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62388" indent="-21748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BCF0E173-4F6A-46C9-B495-7CB21E7624FC}" type="slidenum">
              <a:rPr lang="en-US" altLang="ja-JP" smtClean="0">
                <a:ea typeface="ＭＳ Ｐゴシック" panose="020B0600070205080204" pitchFamily="50" charset="-128"/>
              </a:rPr>
              <a:pPr>
                <a:spcBef>
                  <a:spcPct val="0"/>
                </a:spcBef>
              </a:pPr>
              <a:t>14</a:t>
            </a:fld>
            <a:endParaRPr lang="en-US" altLang="ja-JP" smtClean="0">
              <a:ea typeface="ＭＳ Ｐゴシック" panose="020B0600070205080204" pitchFamily="50" charset="-128"/>
            </a:endParaRPr>
          </a:p>
        </p:txBody>
      </p:sp>
      <p:sp>
        <p:nvSpPr>
          <p:cNvPr id="2" name="正方形/長方形 1"/>
          <p:cNvSpPr/>
          <p:nvPr/>
        </p:nvSpPr>
        <p:spPr>
          <a:xfrm>
            <a:off x="3032125" y="2220913"/>
            <a:ext cx="720725" cy="1873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正方形/長方形 6"/>
          <p:cNvSpPr/>
          <p:nvPr/>
        </p:nvSpPr>
        <p:spPr>
          <a:xfrm>
            <a:off x="1927225" y="2897188"/>
            <a:ext cx="720725" cy="3603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 name="正方形/長方形 7"/>
          <p:cNvSpPr/>
          <p:nvPr/>
        </p:nvSpPr>
        <p:spPr>
          <a:xfrm>
            <a:off x="3806825" y="2038350"/>
            <a:ext cx="720725" cy="4905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extLst>
      <p:ext uri="{BB962C8B-B14F-4D97-AF65-F5344CB8AC3E}">
        <p14:creationId xmlns:p14="http://schemas.microsoft.com/office/powerpoint/2010/main" val="451021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 1"/>
          <p:cNvSpPr>
            <a:spLocks noGrp="1" noRot="1" noChangeAspect="1" noTextEdit="1"/>
          </p:cNvSpPr>
          <p:nvPr>
            <p:ph type="sldImg"/>
          </p:nvPr>
        </p:nvSpPr>
        <p:spPr>
          <a:xfrm>
            <a:off x="1206500" y="357188"/>
            <a:ext cx="4292600" cy="3221037"/>
          </a:xfrm>
          <a:ln/>
        </p:spPr>
      </p:sp>
      <p:sp>
        <p:nvSpPr>
          <p:cNvPr id="32771" name="ノート プレースホルダ 2"/>
          <p:cNvSpPr>
            <a:spLocks noGrp="1"/>
          </p:cNvSpPr>
          <p:nvPr>
            <p:ph type="body" idx="1"/>
          </p:nvPr>
        </p:nvSpPr>
        <p:spPr>
          <a:xfrm>
            <a:off x="619125" y="3816350"/>
            <a:ext cx="5565775" cy="5178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00"/>
              </a:spcBef>
            </a:pPr>
            <a:r>
              <a:rPr lang="ja-JP" altLang="en-US" sz="1100" dirty="0" smtClean="0"/>
              <a:t>　税金などによる収入である、「租税及び印紙収入」は、★</a:t>
            </a:r>
            <a:r>
              <a:rPr lang="en-US" altLang="ja-JP" sz="1100" dirty="0" smtClean="0"/>
              <a:t>62</a:t>
            </a:r>
            <a:r>
              <a:rPr lang="ja-JP" altLang="en-US" sz="1100" dirty="0" smtClean="0"/>
              <a:t>兆</a:t>
            </a:r>
            <a:r>
              <a:rPr lang="en-US" altLang="ja-JP" sz="1100" dirty="0" smtClean="0"/>
              <a:t>2,350</a:t>
            </a:r>
            <a:r>
              <a:rPr lang="ja-JP" altLang="en-US" sz="1100" dirty="0" smtClean="0"/>
              <a:t>億円です。</a:t>
            </a:r>
            <a:endParaRPr lang="en-US" altLang="ja-JP" sz="1100" dirty="0" smtClean="0"/>
          </a:p>
          <a:p>
            <a:pPr>
              <a:spcBef>
                <a:spcPts val="600"/>
              </a:spcBef>
            </a:pPr>
            <a:r>
              <a:rPr lang="ja-JP" altLang="en-US" sz="1100" dirty="0" smtClean="0"/>
              <a:t>　★所得税 </a:t>
            </a:r>
            <a:r>
              <a:rPr lang="en-US" altLang="ja-JP" sz="1100" dirty="0" smtClean="0"/>
              <a:t>31.2</a:t>
            </a:r>
            <a:r>
              <a:rPr lang="ja-JP" altLang="en-US" sz="1100" dirty="0" smtClean="0"/>
              <a:t>％、★法人税 </a:t>
            </a:r>
            <a:r>
              <a:rPr lang="en-US" altLang="ja-JP" sz="1100" dirty="0" smtClean="0"/>
              <a:t>20.4</a:t>
            </a:r>
            <a:r>
              <a:rPr lang="ja-JP" altLang="en-US" sz="1100" dirty="0" smtClean="0"/>
              <a:t>％、★消費税 </a:t>
            </a:r>
            <a:r>
              <a:rPr lang="en-US" altLang="ja-JP" sz="1100" dirty="0" smtClean="0"/>
              <a:t>33.1</a:t>
            </a:r>
            <a:r>
              <a:rPr lang="ja-JP" altLang="en-US" sz="1100" dirty="0" smtClean="0"/>
              <a:t>％で約８</a:t>
            </a:r>
            <a:r>
              <a:rPr lang="ja-JP" altLang="en-US" dirty="0" smtClean="0"/>
              <a:t>割を占めています</a:t>
            </a:r>
            <a:r>
              <a:rPr lang="ja-JP" altLang="en-US" sz="1100" dirty="0" smtClean="0"/>
              <a:t>。</a:t>
            </a:r>
            <a:endParaRPr lang="en-US" altLang="ja-JP" sz="1100" dirty="0" smtClean="0"/>
          </a:p>
          <a:p>
            <a:pPr>
              <a:spcBef>
                <a:spcPts val="600"/>
              </a:spcBef>
            </a:pPr>
            <a:r>
              <a:rPr lang="ja-JP" altLang="en-US" sz="1100" dirty="0" smtClean="0"/>
              <a:t>　国が使うお金（歳出）はさらに多く、税収（租税及び印紙収入）だけでは不足しているのが現状です。★</a:t>
            </a:r>
          </a:p>
        </p:txBody>
      </p:sp>
      <p:sp>
        <p:nvSpPr>
          <p:cNvPr id="3277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30250" indent="-276225">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27125" indent="-219075">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581150" indent="-219075">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35175" indent="-219075">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492375" indent="-2190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49575" indent="-2190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06775" indent="-2190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63975" indent="-2190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CD5441C4-257E-4149-B3AC-7D8B1D544B98}" type="slidenum">
              <a:rPr lang="en-US" altLang="ja-JP" smtClean="0">
                <a:ea typeface="ＭＳ Ｐゴシック" panose="020B0600070205080204" pitchFamily="50" charset="-128"/>
              </a:rPr>
              <a:pPr>
                <a:spcBef>
                  <a:spcPct val="0"/>
                </a:spcBef>
              </a:pPr>
              <a:t>15</a:t>
            </a:fld>
            <a:endParaRPr lang="en-US" altLang="ja-JP" smtClean="0">
              <a:ea typeface="ＭＳ Ｐゴシック" panose="020B0600070205080204" pitchFamily="50" charset="-128"/>
            </a:endParaRPr>
          </a:p>
        </p:txBody>
      </p:sp>
    </p:spTree>
    <p:extLst>
      <p:ext uri="{BB962C8B-B14F-4D97-AF65-F5344CB8AC3E}">
        <p14:creationId xmlns:p14="http://schemas.microsoft.com/office/powerpoint/2010/main" val="53441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 1"/>
          <p:cNvSpPr>
            <a:spLocks noGrp="1" noRot="1" noChangeAspect="1" noTextEdit="1"/>
          </p:cNvSpPr>
          <p:nvPr>
            <p:ph type="sldImg"/>
          </p:nvPr>
        </p:nvSpPr>
        <p:spPr>
          <a:xfrm>
            <a:off x="1206500" y="357188"/>
            <a:ext cx="4292600" cy="3221037"/>
          </a:xfrm>
          <a:ln/>
        </p:spPr>
      </p:sp>
      <p:sp>
        <p:nvSpPr>
          <p:cNvPr id="34819" name="ノート プレースホルダ 2"/>
          <p:cNvSpPr>
            <a:spLocks noGrp="1"/>
          </p:cNvSpPr>
          <p:nvPr>
            <p:ph type="body" idx="1"/>
          </p:nvPr>
        </p:nvSpPr>
        <p:spPr>
          <a:xfrm>
            <a:off x="619125" y="3816350"/>
            <a:ext cx="5565775" cy="5178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600"/>
              </a:spcBef>
            </a:pPr>
            <a:r>
              <a:rPr kumimoji="0" lang="ja-JP" altLang="en-US" sz="1100" dirty="0" smtClean="0"/>
              <a:t>　税金は１年間でどのくらい使われるのでしょうか。</a:t>
            </a:r>
            <a:endParaRPr kumimoji="0" lang="en-US" altLang="ja-JP" sz="1100" dirty="0" smtClean="0"/>
          </a:p>
          <a:p>
            <a:pPr eaLnBrk="1" hangingPunct="1">
              <a:spcBef>
                <a:spcPts val="600"/>
              </a:spcBef>
            </a:pPr>
            <a:r>
              <a:rPr kumimoji="0" lang="ja-JP" altLang="en-US" sz="1100" dirty="0" smtClean="0"/>
              <a:t>　★総額は</a:t>
            </a:r>
            <a:r>
              <a:rPr kumimoji="0" lang="en-US" altLang="ja-JP" sz="1100" dirty="0" smtClean="0"/>
              <a:t>107</a:t>
            </a:r>
            <a:r>
              <a:rPr kumimoji="0" lang="ja-JP" altLang="en-US" sz="1100" dirty="0" smtClean="0"/>
              <a:t>兆</a:t>
            </a:r>
            <a:r>
              <a:rPr kumimoji="0" lang="en-US" altLang="ja-JP" sz="1100" dirty="0" smtClean="0"/>
              <a:t>5,964</a:t>
            </a:r>
            <a:r>
              <a:rPr kumimoji="0" lang="ja-JP" altLang="en-US" sz="1100" dirty="0" smtClean="0"/>
              <a:t>億円です。</a:t>
            </a:r>
          </a:p>
          <a:p>
            <a:pPr eaLnBrk="1" hangingPunct="1">
              <a:spcBef>
                <a:spcPts val="600"/>
              </a:spcBef>
            </a:pPr>
            <a:r>
              <a:rPr lang="ja-JP" altLang="en-US" sz="1100" dirty="0" smtClean="0"/>
              <a:t>　内訳を見ると、★年金や医療費に使われる社会保障関係費が</a:t>
            </a:r>
            <a:r>
              <a:rPr lang="en-US" altLang="ja-JP" sz="1100" dirty="0" smtClean="0"/>
              <a:t>33.7%</a:t>
            </a:r>
            <a:r>
              <a:rPr lang="ja-JP" altLang="en-US" sz="1100" dirty="0" smtClean="0"/>
              <a:t>です。</a:t>
            </a:r>
            <a:endParaRPr lang="en-US" altLang="ja-JP" sz="1100" dirty="0" smtClean="0"/>
          </a:p>
          <a:p>
            <a:pPr eaLnBrk="1" hangingPunct="1">
              <a:spcBef>
                <a:spcPts val="600"/>
              </a:spcBef>
            </a:pPr>
            <a:r>
              <a:rPr lang="ja-JP" altLang="en-US" sz="1100" dirty="0" smtClean="0"/>
              <a:t>　★国の借金返済、利息支払に</a:t>
            </a:r>
            <a:r>
              <a:rPr lang="en-US" altLang="ja-JP" sz="1100" dirty="0" smtClean="0"/>
              <a:t>22.6</a:t>
            </a:r>
            <a:r>
              <a:rPr lang="ja-JP" altLang="en-US" sz="1100" dirty="0" smtClean="0"/>
              <a:t>％、つまり約４分の１相当が過去からの借金返済に使われているということになります。</a:t>
            </a:r>
            <a:r>
              <a:rPr kumimoji="0" lang="ja-JP" altLang="en-US" sz="1100" dirty="0" smtClean="0"/>
              <a:t>★</a:t>
            </a:r>
            <a:endParaRPr kumimoji="0" lang="en-US" altLang="ja-JP" sz="1100" dirty="0" smtClean="0"/>
          </a:p>
        </p:txBody>
      </p:sp>
      <p:sp>
        <p:nvSpPr>
          <p:cNvPr id="3482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30250" indent="-276225">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27125" indent="-219075">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581150" indent="-219075">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35175" indent="-219075">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492375" indent="-2190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49575" indent="-2190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06775" indent="-2190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63975" indent="-21907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BA8FFBEE-BAF1-4C5F-9C26-BC8579612437}" type="slidenum">
              <a:rPr lang="en-US" altLang="ja-JP" smtClean="0">
                <a:ea typeface="ＭＳ Ｐゴシック" panose="020B0600070205080204" pitchFamily="50" charset="-128"/>
              </a:rPr>
              <a:pPr>
                <a:spcBef>
                  <a:spcPct val="0"/>
                </a:spcBef>
              </a:pPr>
              <a:t>16</a:t>
            </a:fld>
            <a:endParaRPr lang="en-US" altLang="ja-JP" smtClean="0">
              <a:ea typeface="ＭＳ Ｐゴシック" panose="020B0600070205080204" pitchFamily="50" charset="-128"/>
            </a:endParaRPr>
          </a:p>
        </p:txBody>
      </p:sp>
    </p:spTree>
    <p:extLst>
      <p:ext uri="{BB962C8B-B14F-4D97-AF65-F5344CB8AC3E}">
        <p14:creationId xmlns:p14="http://schemas.microsoft.com/office/powerpoint/2010/main" val="4144567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 1"/>
          <p:cNvSpPr>
            <a:spLocks noGrp="1" noRot="1" noChangeAspect="1" noTextEdit="1"/>
          </p:cNvSpPr>
          <p:nvPr>
            <p:ph type="sldImg"/>
          </p:nvPr>
        </p:nvSpPr>
        <p:spPr>
          <a:xfrm>
            <a:off x="1257300" y="325438"/>
            <a:ext cx="4289425" cy="3217862"/>
          </a:xfrm>
          <a:ln/>
        </p:spPr>
      </p:sp>
      <p:sp>
        <p:nvSpPr>
          <p:cNvPr id="40963" name="ノート プレースホルダ 2"/>
          <p:cNvSpPr>
            <a:spLocks noGrp="1"/>
          </p:cNvSpPr>
          <p:nvPr>
            <p:ph type="body" idx="1"/>
          </p:nvPr>
        </p:nvSpPr>
        <p:spPr>
          <a:xfrm>
            <a:off x="619125" y="3816350"/>
            <a:ext cx="5565775" cy="5178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600"/>
              </a:spcBef>
            </a:pPr>
            <a:r>
              <a:rPr lang="ja-JP" altLang="en-US" sz="1100" dirty="0" smtClean="0">
                <a:latin typeface="HG丸ｺﾞｼｯｸM-PRO" panose="020F0600000000000000" pitchFamily="50" charset="-128"/>
                <a:ea typeface="HG丸ｺﾞｼｯｸM-PRO" panose="020F0600000000000000" pitchFamily="50" charset="-128"/>
              </a:rPr>
              <a:t>　</a:t>
            </a:r>
            <a:r>
              <a:rPr lang="ja-JP" altLang="en-US" sz="1100" dirty="0" smtClean="0"/>
              <a:t>「歳出」が伸び続ける一方、「税収」は</a:t>
            </a:r>
            <a:r>
              <a:rPr lang="en-US" altLang="ja-JP" sz="1100" dirty="0" smtClean="0"/>
              <a:t>1990</a:t>
            </a:r>
            <a:r>
              <a:rPr lang="ja-JP" altLang="en-US" sz="1100" dirty="0" smtClean="0"/>
              <a:t>年度（平成２年度）以降、景気悪化に伴う税収の減少等により、伸び悩んできました。</a:t>
            </a:r>
          </a:p>
          <a:p>
            <a:pPr eaLnBrk="1" hangingPunct="1">
              <a:spcBef>
                <a:spcPts val="600"/>
              </a:spcBef>
            </a:pPr>
            <a:r>
              <a:rPr lang="ja-JP" altLang="en-US" sz="1100" dirty="0" smtClean="0"/>
              <a:t>　その差は、ワニのくちのように開いてしまい、借金である公債の発行で穴埋めされてきました。</a:t>
            </a:r>
          </a:p>
          <a:p>
            <a:pPr eaLnBrk="1" hangingPunct="1">
              <a:spcBef>
                <a:spcPts val="600"/>
              </a:spcBef>
            </a:pPr>
            <a:r>
              <a:rPr lang="ja-JP" altLang="en-US" sz="1100" dirty="0" smtClean="0"/>
              <a:t>　このまま財政赤字が増えていった場合、財政の硬直化や金利の上昇、世代間の不公平拡大など様々な要因により、活力ある経済・社会の実現に大きな足かせとなります。</a:t>
            </a:r>
          </a:p>
          <a:p>
            <a:pPr eaLnBrk="1" hangingPunct="1">
              <a:spcBef>
                <a:spcPts val="600"/>
              </a:spcBef>
            </a:pPr>
            <a:r>
              <a:rPr lang="ja-JP" altLang="en-US" sz="1100" dirty="0" smtClean="0"/>
              <a:t>　このため、政府は、この差をなくし、黒字化にすることなどを財政健全化目標としています。★</a:t>
            </a:r>
          </a:p>
        </p:txBody>
      </p:sp>
      <p:sp>
        <p:nvSpPr>
          <p:cNvPr id="4096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28663" indent="-274638">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27125" indent="-217488">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581150" indent="-217488">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33588" indent="-217488">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490788" indent="-21748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47988" indent="-21748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05188" indent="-21748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62388" indent="-21748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CDD4D76E-8736-4F18-A780-F8EBE9B4B07A}" type="slidenum">
              <a:rPr lang="en-US" altLang="ja-JP" smtClean="0">
                <a:ea typeface="ＭＳ Ｐゴシック" panose="020B0600070205080204" pitchFamily="50" charset="-128"/>
              </a:rPr>
              <a:pPr>
                <a:spcBef>
                  <a:spcPct val="0"/>
                </a:spcBef>
              </a:pPr>
              <a:t>17</a:t>
            </a:fld>
            <a:endParaRPr lang="en-US" altLang="ja-JP" smtClean="0">
              <a:ea typeface="ＭＳ Ｐゴシック" panose="020B0600070205080204" pitchFamily="50" charset="-128"/>
            </a:endParaRPr>
          </a:p>
        </p:txBody>
      </p:sp>
    </p:spTree>
    <p:extLst>
      <p:ext uri="{BB962C8B-B14F-4D97-AF65-F5344CB8AC3E}">
        <p14:creationId xmlns:p14="http://schemas.microsoft.com/office/powerpoint/2010/main" val="19882748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スライド番号プレースホルダ 3"/>
          <p:cNvSpPr txBox="1">
            <a:spLocks noGrp="1"/>
          </p:cNvSpPr>
          <p:nvPr/>
        </p:nvSpPr>
        <p:spPr bwMode="auto">
          <a:xfrm>
            <a:off x="3781592" y="9317223"/>
            <a:ext cx="2891250" cy="485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81" tIns="47039" rIns="94081" bIns="47039" anchor="b"/>
          <a:lstStyle>
            <a:lvl1pPr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1pPr>
            <a:lvl2pPr marL="742950" indent="-28575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2pPr>
            <a:lvl3pPr marL="11430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3pPr>
            <a:lvl4pPr marL="16002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4pPr>
            <a:lvl5pPr marL="20574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5pPr>
            <a:lvl6pPr marL="25146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6pPr>
            <a:lvl7pPr marL="29718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7pPr>
            <a:lvl8pPr marL="34290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8pPr>
            <a:lvl9pPr marL="38862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9pPr>
          </a:lstStyle>
          <a:p>
            <a:pPr algn="r" eaLnBrk="1" hangingPunct="1">
              <a:spcBef>
                <a:spcPct val="0"/>
              </a:spcBef>
            </a:pPr>
            <a:fld id="{698E7E6B-6AD1-4681-8E51-18623B29B60C}" type="slidenum">
              <a:rPr lang="en-US" altLang="ja-JP">
                <a:ea typeface="HG丸ｺﾞｼｯｸM-PRO" panose="020F0600000000000000" pitchFamily="50" charset="-128"/>
              </a:rPr>
              <a:pPr algn="r" eaLnBrk="1" hangingPunct="1">
                <a:spcBef>
                  <a:spcPct val="0"/>
                </a:spcBef>
              </a:pPr>
              <a:t>18</a:t>
            </a:fld>
            <a:endParaRPr lang="en-US" altLang="ja-JP" dirty="0">
              <a:ea typeface="HG丸ｺﾞｼｯｸM-PRO" panose="020F0600000000000000" pitchFamily="50" charset="-128"/>
            </a:endParaRPr>
          </a:p>
        </p:txBody>
      </p:sp>
      <p:sp>
        <p:nvSpPr>
          <p:cNvPr id="2" name="スライド イメージ プレースホルダー 1">
            <a:extLst>
              <a:ext uri="{FF2B5EF4-FFF2-40B4-BE49-F238E27FC236}">
                <a16:creationId xmlns:a16="http://schemas.microsoft.com/office/drawing/2014/main" xmlns="" id="{2DB57A2E-BC09-4332-B4C2-D1F9F9BA246B}"/>
              </a:ext>
            </a:extLst>
          </p:cNvPr>
          <p:cNvSpPr>
            <a:spLocks noGrp="1" noRot="1" noChangeAspect="1"/>
          </p:cNvSpPr>
          <p:nvPr>
            <p:ph type="sldImg"/>
          </p:nvPr>
        </p:nvSpPr>
        <p:spPr>
          <a:xfrm>
            <a:off x="885825" y="536575"/>
            <a:ext cx="4903788" cy="3678238"/>
          </a:xfrm>
        </p:spPr>
      </p:sp>
      <p:sp>
        <p:nvSpPr>
          <p:cNvPr id="3" name="ノート プレースホルダー 2">
            <a:extLst>
              <a:ext uri="{FF2B5EF4-FFF2-40B4-BE49-F238E27FC236}">
                <a16:creationId xmlns:a16="http://schemas.microsoft.com/office/drawing/2014/main" xmlns="" id="{87602FB2-8A59-41FC-81DC-C41D8B96DAFA}"/>
              </a:ext>
            </a:extLst>
          </p:cNvPr>
          <p:cNvSpPr>
            <a:spLocks noGrp="1"/>
          </p:cNvSpPr>
          <p:nvPr>
            <p:ph type="body" idx="1"/>
          </p:nvPr>
        </p:nvSpPr>
        <p:spPr>
          <a:xfrm>
            <a:off x="673106" y="4482002"/>
            <a:ext cx="5389563" cy="4357547"/>
          </a:xfrm>
        </p:spPr>
        <p:txBody>
          <a:bodyPr/>
          <a:lstStyle/>
          <a:p>
            <a:pPr defTabSz="907600">
              <a:defRPr/>
            </a:pPr>
            <a:endParaRPr lang="ja-JP" altLang="en-US" dirty="0"/>
          </a:p>
          <a:p>
            <a:endParaRPr kumimoji="1" lang="ja-JP" altLang="en-US" dirty="0"/>
          </a:p>
        </p:txBody>
      </p:sp>
    </p:spTree>
    <p:extLst>
      <p:ext uri="{BB962C8B-B14F-4D97-AF65-F5344CB8AC3E}">
        <p14:creationId xmlns:p14="http://schemas.microsoft.com/office/powerpoint/2010/main" val="1825322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スライド番号プレースホルダ 3"/>
          <p:cNvSpPr txBox="1">
            <a:spLocks noGrp="1"/>
          </p:cNvSpPr>
          <p:nvPr/>
        </p:nvSpPr>
        <p:spPr bwMode="auto">
          <a:xfrm>
            <a:off x="3781592" y="9317223"/>
            <a:ext cx="2891250" cy="485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81" tIns="47039" rIns="94081" bIns="47039" anchor="b"/>
          <a:lstStyle>
            <a:lvl1pPr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1pPr>
            <a:lvl2pPr marL="742950" indent="-28575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2pPr>
            <a:lvl3pPr marL="11430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3pPr>
            <a:lvl4pPr marL="16002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4pPr>
            <a:lvl5pPr marL="20574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5pPr>
            <a:lvl6pPr marL="25146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6pPr>
            <a:lvl7pPr marL="29718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7pPr>
            <a:lvl8pPr marL="34290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8pPr>
            <a:lvl9pPr marL="38862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9pPr>
          </a:lstStyle>
          <a:p>
            <a:pPr algn="r" eaLnBrk="1" hangingPunct="1">
              <a:spcBef>
                <a:spcPct val="0"/>
              </a:spcBef>
            </a:pPr>
            <a:fld id="{698E7E6B-6AD1-4681-8E51-18623B29B60C}" type="slidenum">
              <a:rPr lang="en-US" altLang="ja-JP">
                <a:ea typeface="HG丸ｺﾞｼｯｸM-PRO" panose="020F0600000000000000" pitchFamily="50" charset="-128"/>
              </a:rPr>
              <a:pPr algn="r" eaLnBrk="1" hangingPunct="1">
                <a:spcBef>
                  <a:spcPct val="0"/>
                </a:spcBef>
              </a:pPr>
              <a:t>1</a:t>
            </a:fld>
            <a:endParaRPr lang="en-US" altLang="ja-JP" dirty="0">
              <a:ea typeface="HG丸ｺﾞｼｯｸM-PRO" panose="020F0600000000000000" pitchFamily="50" charset="-128"/>
            </a:endParaRPr>
          </a:p>
        </p:txBody>
      </p:sp>
      <p:sp>
        <p:nvSpPr>
          <p:cNvPr id="2" name="スライド イメージ プレースホルダー 1">
            <a:extLst>
              <a:ext uri="{FF2B5EF4-FFF2-40B4-BE49-F238E27FC236}">
                <a16:creationId xmlns="" xmlns:a16="http://schemas.microsoft.com/office/drawing/2014/main" id="{2DB57A2E-BC09-4332-B4C2-D1F9F9BA246B}"/>
              </a:ext>
            </a:extLst>
          </p:cNvPr>
          <p:cNvSpPr>
            <a:spLocks noGrp="1" noRot="1" noChangeAspect="1"/>
          </p:cNvSpPr>
          <p:nvPr>
            <p:ph type="sldImg"/>
          </p:nvPr>
        </p:nvSpPr>
        <p:spPr>
          <a:xfrm>
            <a:off x="885825" y="536575"/>
            <a:ext cx="4903788" cy="3678238"/>
          </a:xfrm>
        </p:spPr>
      </p:sp>
      <p:sp>
        <p:nvSpPr>
          <p:cNvPr id="3" name="ノート プレースホルダー 2">
            <a:extLst>
              <a:ext uri="{FF2B5EF4-FFF2-40B4-BE49-F238E27FC236}">
                <a16:creationId xmlns="" xmlns:a16="http://schemas.microsoft.com/office/drawing/2014/main" id="{87602FB2-8A59-41FC-81DC-C41D8B96DAFA}"/>
              </a:ext>
            </a:extLst>
          </p:cNvPr>
          <p:cNvSpPr>
            <a:spLocks noGrp="1"/>
          </p:cNvSpPr>
          <p:nvPr>
            <p:ph type="body" idx="1"/>
          </p:nvPr>
        </p:nvSpPr>
        <p:spPr>
          <a:xfrm>
            <a:off x="673106" y="4482002"/>
            <a:ext cx="5389563" cy="4357547"/>
          </a:xfrm>
        </p:spPr>
        <p:txBody>
          <a:bodyPr/>
          <a:lstStyle/>
          <a:p>
            <a:pPr defTabSz="907600">
              <a:defRPr/>
            </a:pPr>
            <a:r>
              <a:rPr lang="ja-JP" altLang="en-US" dirty="0"/>
              <a:t>　</a:t>
            </a:r>
            <a:endParaRPr kumimoji="1" lang="ja-JP" altLang="en-US" dirty="0"/>
          </a:p>
        </p:txBody>
      </p:sp>
    </p:spTree>
    <p:extLst>
      <p:ext uri="{BB962C8B-B14F-4D97-AF65-F5344CB8AC3E}">
        <p14:creationId xmlns:p14="http://schemas.microsoft.com/office/powerpoint/2010/main" val="7950419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6511">
              <a:defRPr/>
            </a:pPr>
            <a:r>
              <a:rPr lang="ja-JP" altLang="en-US" sz="1100" dirty="0">
                <a:latin typeface="メイリオ" panose="020B0604030504040204" pitchFamily="50" charset="-128"/>
                <a:ea typeface="メイリオ" panose="020B0604030504040204" pitchFamily="50" charset="-128"/>
              </a:rPr>
              <a:t>高齢者とは</a:t>
            </a:r>
            <a:r>
              <a:rPr lang="ja-JP" altLang="en-US" sz="1100" dirty="0" smtClean="0">
                <a:latin typeface="メイリオ" panose="020B0604030504040204" pitchFamily="50" charset="-128"/>
                <a:ea typeface="メイリオ" panose="020B0604030504040204" pitchFamily="50" charset="-128"/>
              </a:rPr>
              <a:t>、★</a:t>
            </a:r>
            <a:r>
              <a:rPr lang="ja-JP" altLang="en-US" sz="1100" dirty="0" smtClean="0">
                <a:solidFill>
                  <a:srgbClr val="C0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６５</a:t>
            </a:r>
            <a:r>
              <a:rPr lang="ja-JP" altLang="en-US" sz="1100" dirty="0" smtClean="0">
                <a:latin typeface="メイリオ" panose="020B0604030504040204" pitchFamily="50" charset="-128"/>
                <a:ea typeface="メイリオ" panose="020B0604030504040204" pitchFamily="50" charset="-128"/>
              </a:rPr>
              <a:t>歳</a:t>
            </a:r>
            <a:r>
              <a:rPr lang="ja-JP" altLang="en-US" sz="1100" dirty="0">
                <a:latin typeface="メイリオ" panose="020B0604030504040204" pitchFamily="50" charset="-128"/>
                <a:ea typeface="メイリオ" panose="020B0604030504040204" pitchFamily="50" charset="-128"/>
              </a:rPr>
              <a:t>以上の人をいいます。</a:t>
            </a:r>
          </a:p>
          <a:p>
            <a:r>
              <a:rPr kumimoji="1" lang="ja-JP" altLang="en-US" sz="1100" b="0" dirty="0" smtClean="0">
                <a:latin typeface="メイリオ" panose="020B0604030504040204" pitchFamily="50" charset="-128"/>
                <a:ea typeface="メイリオ" panose="020B0604030504040204" pitchFamily="50" charset="-128"/>
              </a:rPr>
              <a:t>★「</a:t>
            </a:r>
            <a:r>
              <a:rPr kumimoji="1" lang="ja-JP" altLang="en-US" sz="1100" b="0" dirty="0">
                <a:latin typeface="メイリオ" panose="020B0604030504040204" pitchFamily="50" charset="-128"/>
                <a:ea typeface="メイリオ" panose="020B0604030504040204" pitchFamily="50" charset="-128"/>
              </a:rPr>
              <a:t>高齢者」が増えるとどうなるの？税金と何が関係しているのでしょう</a:t>
            </a:r>
            <a:r>
              <a:rPr kumimoji="1" lang="ja-JP" altLang="en-US" sz="1100" b="0" dirty="0" smtClean="0">
                <a:latin typeface="メイリオ" panose="020B0604030504040204" pitchFamily="50" charset="-128"/>
                <a:ea typeface="メイリオ" panose="020B0604030504040204" pitchFamily="50" charset="-128"/>
              </a:rPr>
              <a:t>か。</a:t>
            </a:r>
            <a:endParaRPr kumimoji="1" lang="en-US" altLang="ja-JP" sz="1100" b="0" dirty="0" smtClean="0">
              <a:latin typeface="メイリオ" panose="020B0604030504040204" pitchFamily="50" charset="-128"/>
              <a:ea typeface="メイリオ" panose="020B0604030504040204" pitchFamily="50" charset="-128"/>
            </a:endParaRPr>
          </a:p>
          <a:p>
            <a:endParaRPr kumimoji="1" lang="ja-JP" altLang="en-US" sz="1100"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高齢者が増えると</a:t>
            </a:r>
            <a:r>
              <a:rPr kumimoji="1" lang="ja-JP" altLang="en-US" sz="1100" dirty="0" smtClean="0">
                <a:latin typeface="メイリオ" panose="020B0604030504040204" pitchFamily="50" charset="-128"/>
                <a:ea typeface="メイリオ" panose="020B0604030504040204" pitchFamily="50" charset="-128"/>
              </a:rPr>
              <a:t>、税金</a:t>
            </a:r>
            <a:r>
              <a:rPr kumimoji="1" lang="ja-JP" altLang="en-US" sz="1100" dirty="0">
                <a:latin typeface="メイリオ" panose="020B0604030504040204" pitchFamily="50" charset="-128"/>
                <a:ea typeface="メイリオ" panose="020B0604030504040204" pitchFamily="50" charset="-128"/>
              </a:rPr>
              <a:t>が使われている医療や年金、介護</a:t>
            </a:r>
            <a:r>
              <a:rPr kumimoji="1" lang="ja-JP" altLang="en-US" sz="1100" dirty="0" smtClean="0">
                <a:latin typeface="メイリオ" panose="020B0604030504040204" pitchFamily="50" charset="-128"/>
                <a:ea typeface="メイリオ" panose="020B0604030504040204" pitchFamily="50" charset="-128"/>
              </a:rPr>
              <a:t>など★社会</a:t>
            </a:r>
            <a:r>
              <a:rPr kumimoji="1" lang="ja-JP" altLang="en-US" sz="1100" dirty="0">
                <a:latin typeface="メイリオ" panose="020B0604030504040204" pitchFamily="50" charset="-128"/>
                <a:ea typeface="メイリオ" panose="020B0604030504040204" pitchFamily="50" charset="-128"/>
              </a:rPr>
              <a:t>保障に必要なお金が増えていくことになります</a:t>
            </a:r>
            <a:r>
              <a:rPr kumimoji="1" lang="ja-JP" altLang="en-US" sz="1100" dirty="0" smtClean="0">
                <a:latin typeface="メイリオ" panose="020B0604030504040204" pitchFamily="50" charset="-128"/>
                <a:ea typeface="メイリオ" panose="020B0604030504040204" pitchFamily="50" charset="-128"/>
              </a:rPr>
              <a:t>。★</a:t>
            </a:r>
            <a:endParaRPr kumimoji="1" lang="en-US" altLang="ja-JP" sz="1100" dirty="0">
              <a:latin typeface="メイリオ" panose="020B0604030504040204" pitchFamily="50" charset="-128"/>
              <a:ea typeface="メイリオ" panose="020B0604030504040204" pitchFamily="50" charset="-128"/>
            </a:endParaRPr>
          </a:p>
          <a:p>
            <a:endParaRPr kumimoji="1" lang="ja-JP" altLang="en-US" sz="1100" b="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B6A4639E-37DA-4DCF-A8DF-88C0397E5F06}" type="slidenum">
              <a:rPr kumimoji="1" lang="ja-JP" altLang="en-US" smtClean="0"/>
              <a:t>19</a:t>
            </a:fld>
            <a:endParaRPr kumimoji="1" lang="ja-JP" altLang="en-US"/>
          </a:p>
        </p:txBody>
      </p:sp>
    </p:spTree>
    <p:extLst>
      <p:ext uri="{BB962C8B-B14F-4D97-AF65-F5344CB8AC3E}">
        <p14:creationId xmlns:p14="http://schemas.microsoft.com/office/powerpoint/2010/main" val="41730085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 1"/>
          <p:cNvSpPr>
            <a:spLocks noGrp="1" noRot="1" noChangeAspect="1" noTextEdit="1"/>
          </p:cNvSpPr>
          <p:nvPr>
            <p:ph type="sldImg"/>
          </p:nvPr>
        </p:nvSpPr>
        <p:spPr>
          <a:xfrm>
            <a:off x="1208088" y="358775"/>
            <a:ext cx="4289425" cy="3217863"/>
          </a:xfrm>
          <a:ln/>
        </p:spPr>
      </p:sp>
      <p:sp>
        <p:nvSpPr>
          <p:cNvPr id="45059" name="ノート プレースホルダ 2"/>
          <p:cNvSpPr>
            <a:spLocks noGrp="1"/>
          </p:cNvSpPr>
          <p:nvPr>
            <p:ph type="body" idx="1"/>
          </p:nvPr>
        </p:nvSpPr>
        <p:spPr>
          <a:xfrm>
            <a:off x="619125" y="3816350"/>
            <a:ext cx="5565775" cy="5178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600"/>
              </a:spcBef>
            </a:pPr>
            <a:r>
              <a:rPr lang="ja-JP" altLang="en-US" sz="1100" dirty="0" smtClean="0">
                <a:latin typeface="HG丸ｺﾞｼｯｸM-PRO" panose="020F0600000000000000" pitchFamily="50" charset="-128"/>
                <a:ea typeface="HG丸ｺﾞｼｯｸM-PRO" panose="020F0600000000000000" pitchFamily="50" charset="-128"/>
              </a:rPr>
              <a:t>　人口に占める</a:t>
            </a:r>
            <a:r>
              <a:rPr lang="en-US" altLang="ja-JP" sz="1100" dirty="0" smtClean="0">
                <a:latin typeface="HG丸ｺﾞｼｯｸM-PRO" panose="020F0600000000000000" pitchFamily="50" charset="-128"/>
                <a:ea typeface="HG丸ｺﾞｼｯｸM-PRO" panose="020F0600000000000000" pitchFamily="50" charset="-128"/>
              </a:rPr>
              <a:t>65</a:t>
            </a:r>
            <a:r>
              <a:rPr lang="ja-JP" altLang="en-US" sz="1100" dirty="0" smtClean="0">
                <a:latin typeface="HG丸ｺﾞｼｯｸM-PRO" panose="020F0600000000000000" pitchFamily="50" charset="-128"/>
                <a:ea typeface="HG丸ｺﾞｼｯｸM-PRO" panose="020F0600000000000000" pitchFamily="50" charset="-128"/>
              </a:rPr>
              <a:t>歳以上の高齢人口の推移を見てみましょう。</a:t>
            </a:r>
          </a:p>
          <a:p>
            <a:pPr eaLnBrk="1" hangingPunct="1">
              <a:spcBef>
                <a:spcPts val="600"/>
              </a:spcBef>
            </a:pPr>
            <a:r>
              <a:rPr lang="ja-JP" altLang="en-US" sz="1100" dirty="0" smtClean="0">
                <a:latin typeface="HG丸ｺﾞｼｯｸM-PRO" panose="020F0600000000000000" pitchFamily="50" charset="-128"/>
                <a:ea typeface="HG丸ｺﾞｼｯｸM-PRO" panose="020F0600000000000000" pitchFamily="50" charset="-128"/>
              </a:rPr>
              <a:t>　</a:t>
            </a:r>
            <a:r>
              <a:rPr lang="en-US" altLang="ja-JP" sz="1100" dirty="0" smtClean="0">
                <a:latin typeface="HG丸ｺﾞｼｯｸM-PRO" panose="020F0600000000000000" pitchFamily="50" charset="-128"/>
                <a:ea typeface="HG丸ｺﾞｼｯｸM-PRO" panose="020F0600000000000000" pitchFamily="50" charset="-128"/>
              </a:rPr>
              <a:t>2021</a:t>
            </a:r>
            <a:r>
              <a:rPr lang="ja-JP" altLang="en-US" sz="1100" dirty="0" smtClean="0">
                <a:latin typeface="HG丸ｺﾞｼｯｸM-PRO" panose="020F0600000000000000" pitchFamily="50" charset="-128"/>
                <a:ea typeface="HG丸ｺﾞｼｯｸM-PRO" panose="020F0600000000000000" pitchFamily="50" charset="-128"/>
              </a:rPr>
              <a:t>年現在、総人口に占める</a:t>
            </a:r>
            <a:r>
              <a:rPr lang="en-US" altLang="ja-JP" sz="1100" dirty="0" smtClean="0">
                <a:latin typeface="HG丸ｺﾞｼｯｸM-PRO" panose="020F0600000000000000" pitchFamily="50" charset="-128"/>
                <a:ea typeface="HG丸ｺﾞｼｯｸM-PRO" panose="020F0600000000000000" pitchFamily="50" charset="-128"/>
              </a:rPr>
              <a:t>65</a:t>
            </a:r>
            <a:r>
              <a:rPr lang="ja-JP" altLang="en-US" sz="1100" dirty="0" smtClean="0">
                <a:latin typeface="HG丸ｺﾞｼｯｸM-PRO" panose="020F0600000000000000" pitchFamily="50" charset="-128"/>
                <a:ea typeface="HG丸ｺﾞｼｯｸM-PRO" panose="020F0600000000000000" pitchFamily="50" charset="-128"/>
              </a:rPr>
              <a:t>歳以上の割合は、</a:t>
            </a:r>
            <a:r>
              <a:rPr lang="en-US" altLang="ja-JP" sz="1100" dirty="0" smtClean="0">
                <a:latin typeface="HG丸ｺﾞｼｯｸM-PRO" panose="020F0600000000000000" pitchFamily="50" charset="-128"/>
                <a:ea typeface="HG丸ｺﾞｼｯｸM-PRO" panose="020F0600000000000000" pitchFamily="50" charset="-128"/>
              </a:rPr>
              <a:t>28.9</a:t>
            </a:r>
            <a:r>
              <a:rPr lang="ja-JP" altLang="en-US" sz="1100" dirty="0" smtClean="0">
                <a:latin typeface="HG丸ｺﾞｼｯｸM-PRO" panose="020F0600000000000000" pitchFamily="50" charset="-128"/>
                <a:ea typeface="HG丸ｺﾞｼｯｸM-PRO" panose="020F0600000000000000" pitchFamily="50" charset="-128"/>
              </a:rPr>
              <a:t>％ですが、</a:t>
            </a:r>
            <a:r>
              <a:rPr lang="en-US" altLang="ja-JP" sz="1100" dirty="0" smtClean="0">
                <a:latin typeface="HG丸ｺﾞｼｯｸM-PRO" panose="020F0600000000000000" pitchFamily="50" charset="-128"/>
                <a:ea typeface="HG丸ｺﾞｼｯｸM-PRO" panose="020F0600000000000000" pitchFamily="50" charset="-128"/>
              </a:rPr>
              <a:t>2050</a:t>
            </a:r>
            <a:r>
              <a:rPr lang="ja-JP" altLang="en-US" sz="1100" dirty="0" smtClean="0">
                <a:latin typeface="HG丸ｺﾞｼｯｸM-PRO" panose="020F0600000000000000" pitchFamily="50" charset="-128"/>
                <a:ea typeface="HG丸ｺﾞｼｯｸM-PRO" panose="020F0600000000000000" pitchFamily="50" charset="-128"/>
              </a:rPr>
              <a:t>年には</a:t>
            </a:r>
            <a:r>
              <a:rPr lang="en-US" altLang="ja-JP" sz="1100" dirty="0" smtClean="0">
                <a:latin typeface="HG丸ｺﾞｼｯｸM-PRO" panose="020F0600000000000000" pitchFamily="50" charset="-128"/>
                <a:ea typeface="HG丸ｺﾞｼｯｸM-PRO" panose="020F0600000000000000" pitchFamily="50" charset="-128"/>
              </a:rPr>
              <a:t>38</a:t>
            </a:r>
            <a:r>
              <a:rPr lang="ja-JP" altLang="en-US" sz="1100" dirty="0" smtClean="0">
                <a:latin typeface="HG丸ｺﾞｼｯｸM-PRO" panose="020F0600000000000000" pitchFamily="50" charset="-128"/>
                <a:ea typeface="HG丸ｺﾞｼｯｸM-PRO" panose="020F0600000000000000" pitchFamily="50" charset="-128"/>
              </a:rPr>
              <a:t>％になると見込まれています。</a:t>
            </a:r>
            <a:endParaRPr lang="en-US" altLang="ja-JP" sz="1100" dirty="0" smtClean="0">
              <a:latin typeface="HG丸ｺﾞｼｯｸM-PRO" panose="020F0600000000000000" pitchFamily="50" charset="-128"/>
              <a:ea typeface="HG丸ｺﾞｼｯｸM-PRO" panose="020F0600000000000000" pitchFamily="50" charset="-128"/>
            </a:endParaRPr>
          </a:p>
          <a:p>
            <a:pPr eaLnBrk="1" hangingPunct="1">
              <a:spcBef>
                <a:spcPts val="600"/>
              </a:spcBef>
            </a:pPr>
            <a:r>
              <a:rPr lang="ja-JP" altLang="en-US" sz="1100" dirty="0" smtClean="0">
                <a:latin typeface="HG丸ｺﾞｼｯｸM-PRO" panose="020F0600000000000000" pitchFamily="50" charset="-128"/>
                <a:ea typeface="HG丸ｺﾞｼｯｸM-PRO" panose="020F0600000000000000" pitchFamily="50" charset="-128"/>
              </a:rPr>
              <a:t>　他の先進国に比べ日本は急速な早さで高齢化が進んでいます。★</a:t>
            </a:r>
            <a:endParaRPr lang="en-US" altLang="ja-JP" sz="1100" dirty="0" smtClean="0">
              <a:latin typeface="HG丸ｺﾞｼｯｸM-PRO" panose="020F0600000000000000" pitchFamily="50" charset="-128"/>
              <a:ea typeface="HG丸ｺﾞｼｯｸM-PRO" panose="020F0600000000000000" pitchFamily="50" charset="-128"/>
            </a:endParaRPr>
          </a:p>
          <a:p>
            <a:pPr eaLnBrk="1" hangingPunct="1">
              <a:spcBef>
                <a:spcPts val="600"/>
              </a:spcBef>
            </a:pPr>
            <a:r>
              <a:rPr lang="ja-JP" altLang="en-US" sz="1100" dirty="0" smtClean="0">
                <a:latin typeface="HG丸ｺﾞｼｯｸM-PRO" panose="020F0600000000000000" pitchFamily="50" charset="-128"/>
                <a:ea typeface="HG丸ｺﾞｼｯｸM-PRO" panose="020F0600000000000000" pitchFamily="50" charset="-128"/>
              </a:rPr>
              <a:t>　</a:t>
            </a:r>
          </a:p>
        </p:txBody>
      </p:sp>
      <p:sp>
        <p:nvSpPr>
          <p:cNvPr id="4506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28663" indent="-274638">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27125" indent="-217488">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581150" indent="-217488">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33588" indent="-217488">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490788" indent="-21748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47988" indent="-21748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05188" indent="-21748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62388" indent="-21748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BC8CAD9D-3D90-4F2D-A75D-1A116901EB57}" type="slidenum">
              <a:rPr lang="en-US" altLang="ja-JP" smtClean="0">
                <a:ea typeface="ＭＳ Ｐゴシック" panose="020B0600070205080204" pitchFamily="50" charset="-128"/>
              </a:rPr>
              <a:pPr>
                <a:spcBef>
                  <a:spcPct val="0"/>
                </a:spcBef>
              </a:pPr>
              <a:t>20</a:t>
            </a:fld>
            <a:endParaRPr lang="en-US" altLang="ja-JP" smtClean="0">
              <a:ea typeface="ＭＳ Ｐゴシック" panose="020B0600070205080204" pitchFamily="50" charset="-128"/>
            </a:endParaRPr>
          </a:p>
        </p:txBody>
      </p:sp>
    </p:spTree>
    <p:extLst>
      <p:ext uri="{BB962C8B-B14F-4D97-AF65-F5344CB8AC3E}">
        <p14:creationId xmlns:p14="http://schemas.microsoft.com/office/powerpoint/2010/main" val="14566811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300" dirty="0" smtClean="0"/>
              <a:t>　</a:t>
            </a:r>
            <a:r>
              <a:rPr lang="ja-JP" altLang="en-US" dirty="0" smtClean="0"/>
              <a:t>現在</a:t>
            </a:r>
            <a:r>
              <a:rPr lang="en-US" altLang="ja-JP" dirty="0" smtClean="0"/>
              <a:t>2022</a:t>
            </a:r>
            <a:r>
              <a:rPr lang="ja-JP" altLang="en-US" dirty="0" smtClean="0"/>
              <a:t>年は★約</a:t>
            </a:r>
            <a:r>
              <a:rPr lang="ja-JP" altLang="en-US" dirty="0"/>
              <a:t>２人にひとりの高齢者を支えている</a:t>
            </a:r>
            <a:r>
              <a:rPr lang="ja-JP" altLang="en-US" dirty="0" smtClean="0"/>
              <a:t>状況ですが、</a:t>
            </a:r>
            <a:r>
              <a:rPr lang="en-US" altLang="ja-JP" dirty="0" smtClean="0"/>
              <a:t>2050</a:t>
            </a:r>
            <a:r>
              <a:rPr lang="ja-JP" altLang="en-US" dirty="0"/>
              <a:t>年（約</a:t>
            </a:r>
            <a:r>
              <a:rPr lang="en-US" altLang="ja-JP" dirty="0"/>
              <a:t>30</a:t>
            </a:r>
            <a:r>
              <a:rPr lang="ja-JP" altLang="en-US" dirty="0"/>
              <a:t>年後）</a:t>
            </a:r>
            <a:r>
              <a:rPr lang="ja-JP" altLang="en-US" dirty="0" smtClean="0"/>
              <a:t>は★</a:t>
            </a:r>
            <a:r>
              <a:rPr lang="en-US" altLang="ja-JP" dirty="0" smtClean="0"/>
              <a:t>1.3</a:t>
            </a:r>
            <a:r>
              <a:rPr lang="ja-JP" altLang="en-US" dirty="0"/>
              <a:t>人にひとりの割合で支えるよう</a:t>
            </a:r>
            <a:r>
              <a:rPr lang="ja-JP" altLang="en-US" dirty="0" smtClean="0"/>
              <a:t>になると、見込まれています。</a:t>
            </a:r>
            <a:endParaRPr lang="en-US" altLang="ja-JP" dirty="0"/>
          </a:p>
          <a:p>
            <a:pPr defTabSz="889943">
              <a:defRPr/>
            </a:pPr>
            <a:r>
              <a:rPr lang="ja-JP" altLang="en-US" dirty="0" smtClean="0"/>
              <a:t>　このまま高齢化が進むと、年金</a:t>
            </a:r>
            <a:r>
              <a:rPr lang="ja-JP" altLang="en-US" dirty="0"/>
              <a:t>や医療の負担が上昇を続け</a:t>
            </a:r>
            <a:r>
              <a:rPr lang="ja-JP" altLang="en-US" dirty="0" smtClean="0"/>
              <a:t>、将来</a:t>
            </a:r>
            <a:r>
              <a:rPr lang="ja-JP" altLang="en-US" dirty="0"/>
              <a:t>の世代に大きな負担を残すことになります。</a:t>
            </a:r>
            <a:endParaRPr lang="en-US" altLang="ja-JP" dirty="0"/>
          </a:p>
          <a:p>
            <a:pPr eaLnBrk="1" hangingPunct="1">
              <a:spcBef>
                <a:spcPts val="600"/>
              </a:spcBef>
            </a:pPr>
            <a:r>
              <a:rPr lang="ja-JP" altLang="en-US" dirty="0" smtClean="0"/>
              <a:t>　皆さんが、●歳になった頃には、働く世代の</a:t>
            </a:r>
            <a:r>
              <a:rPr lang="en-US" altLang="ja-JP" dirty="0" smtClean="0"/>
              <a:t>1.3</a:t>
            </a:r>
            <a:r>
              <a:rPr lang="ja-JP" altLang="en-US" dirty="0" smtClean="0"/>
              <a:t>人で高齢者</a:t>
            </a:r>
            <a:r>
              <a:rPr lang="en-US" altLang="ja-JP" dirty="0" smtClean="0"/>
              <a:t>1</a:t>
            </a:r>
            <a:r>
              <a:rPr lang="ja-JP" altLang="en-US" dirty="0" smtClean="0"/>
              <a:t>人を支えなければいけない状況になり、★働く世代の負担は益々増加するかもしれません。★</a:t>
            </a:r>
          </a:p>
          <a:p>
            <a:pPr eaLnBrk="1" hangingPunct="1">
              <a:spcBef>
                <a:spcPts val="600"/>
              </a:spcBef>
            </a:pPr>
            <a:endParaRPr lang="ja-JP" altLang="en-US" sz="1100" dirty="0" smtClean="0">
              <a:latin typeface="HG丸ｺﾞｼｯｸM-PRO" panose="020F0600000000000000" pitchFamily="50" charset="-128"/>
              <a:ea typeface="HG丸ｺﾞｼｯｸM-PRO" panose="020F0600000000000000" pitchFamily="50" charset="-128"/>
            </a:endParaRPr>
          </a:p>
          <a:p>
            <a:endParaRPr kumimoji="1" lang="en-US" altLang="ja-JP" b="1" dirty="0"/>
          </a:p>
          <a:p>
            <a:endParaRPr kumimoji="1" lang="ja-JP" altLang="en-US" b="1" dirty="0"/>
          </a:p>
        </p:txBody>
      </p:sp>
      <p:sp>
        <p:nvSpPr>
          <p:cNvPr id="4" name="スライド番号プレースホルダー 3"/>
          <p:cNvSpPr>
            <a:spLocks noGrp="1"/>
          </p:cNvSpPr>
          <p:nvPr>
            <p:ph type="sldNum" sz="quarter" idx="10"/>
          </p:nvPr>
        </p:nvSpPr>
        <p:spPr/>
        <p:txBody>
          <a:bodyPr/>
          <a:lstStyle/>
          <a:p>
            <a:fld id="{B6A4639E-37DA-4DCF-A8DF-88C0397E5F06}" type="slidenum">
              <a:rPr kumimoji="1" lang="ja-JP" altLang="en-US" smtClean="0"/>
              <a:t>21</a:t>
            </a:fld>
            <a:endParaRPr kumimoji="1" lang="ja-JP" altLang="en-US"/>
          </a:p>
        </p:txBody>
      </p:sp>
    </p:spTree>
    <p:extLst>
      <p:ext uri="{BB962C8B-B14F-4D97-AF65-F5344CB8AC3E}">
        <p14:creationId xmlns:p14="http://schemas.microsoft.com/office/powerpoint/2010/main" val="36925489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 1"/>
          <p:cNvSpPr>
            <a:spLocks noGrp="1" noRot="1" noChangeAspect="1" noTextEdit="1"/>
          </p:cNvSpPr>
          <p:nvPr>
            <p:ph type="sldImg"/>
          </p:nvPr>
        </p:nvSpPr>
        <p:spPr bwMode="auto">
          <a:xfrm>
            <a:off x="1223963" y="360363"/>
            <a:ext cx="4319587" cy="32400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ノート プレースホルダ 2"/>
          <p:cNvSpPr>
            <a:spLocks noGrp="1"/>
          </p:cNvSpPr>
          <p:nvPr>
            <p:ph type="body" idx="1"/>
          </p:nvPr>
        </p:nvSpPr>
        <p:spPr bwMode="auto">
          <a:xfrm>
            <a:off x="623888" y="3840163"/>
            <a:ext cx="5616575" cy="5210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596"/>
              </a:spcBef>
            </a:pPr>
            <a:r>
              <a:rPr lang="ja-JP" altLang="en-US" sz="1100" dirty="0" smtClean="0">
                <a:latin typeface="HG丸ｺﾞｼｯｸM-PRO" panose="020F0600000000000000" pitchFamily="50" charset="-128"/>
                <a:ea typeface="HG丸ｺﾞｼｯｸM-PRO" panose="020F0600000000000000" pitchFamily="50" charset="-128"/>
              </a:rPr>
              <a:t>　</a:t>
            </a:r>
            <a:r>
              <a:rPr lang="ja-JP" altLang="en-US" dirty="0">
                <a:latin typeface="HG丸ｺﾞｼｯｸM-PRO" panose="020F0600000000000000" pitchFamily="50" charset="-128"/>
                <a:ea typeface="HG丸ｺﾞｼｯｸM-PRO" panose="020F0600000000000000" pitchFamily="50" charset="-128"/>
              </a:rPr>
              <a:t>高齢化</a:t>
            </a:r>
            <a:r>
              <a:rPr lang="ja-JP" altLang="en-US" dirty="0" smtClean="0">
                <a:latin typeface="HG丸ｺﾞｼｯｸM-PRO" panose="020F0600000000000000" pitchFamily="50" charset="-128"/>
                <a:ea typeface="HG丸ｺﾞｼｯｸM-PRO" panose="020F0600000000000000" pitchFamily="50" charset="-128"/>
              </a:rPr>
              <a:t>が進む</a:t>
            </a:r>
            <a:r>
              <a:rPr lang="ja-JP" altLang="en-US" dirty="0">
                <a:latin typeface="HG丸ｺﾞｼｯｸM-PRO" panose="020F0600000000000000" pitchFamily="50" charset="-128"/>
                <a:ea typeface="HG丸ｺﾞｼｯｸM-PRO" panose="020F0600000000000000" pitchFamily="50" charset="-128"/>
              </a:rPr>
              <a:t>中で、国民の負担はどうなっていくのでしょうか。</a:t>
            </a:r>
            <a:endParaRPr lang="en-US" altLang="ja-JP" dirty="0">
              <a:latin typeface="HG丸ｺﾞｼｯｸM-PRO" panose="020F0600000000000000" pitchFamily="50" charset="-128"/>
              <a:ea typeface="HG丸ｺﾞｼｯｸM-PRO" panose="020F0600000000000000" pitchFamily="50" charset="-128"/>
            </a:endParaRPr>
          </a:p>
          <a:p>
            <a:pPr>
              <a:spcBef>
                <a:spcPts val="596"/>
              </a:spcBef>
            </a:pPr>
            <a:r>
              <a:rPr lang="ja-JP" altLang="en-US" dirty="0" smtClean="0">
                <a:latin typeface="HG丸ｺﾞｼｯｸM-PRO" panose="020F0600000000000000" pitchFamily="50" charset="-128"/>
                <a:ea typeface="HG丸ｺﾞｼｯｸM-PRO" panose="020F0600000000000000" pitchFamily="50" charset="-128"/>
              </a:rPr>
              <a:t>　主要先進国と比較すると、日本の社会保障は「中福祉」、「低負担」の水準となっています。</a:t>
            </a:r>
            <a:endParaRPr lang="en-US" altLang="ja-JP" dirty="0" smtClean="0">
              <a:latin typeface="HG丸ｺﾞｼｯｸM-PRO" panose="020F0600000000000000" pitchFamily="50" charset="-128"/>
              <a:ea typeface="HG丸ｺﾞｼｯｸM-PRO" panose="020F0600000000000000" pitchFamily="50" charset="-128"/>
            </a:endParaRPr>
          </a:p>
          <a:p>
            <a:pPr>
              <a:spcBef>
                <a:spcPts val="596"/>
              </a:spcBef>
            </a:pPr>
            <a:r>
              <a:rPr lang="ja-JP" altLang="en-US" dirty="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今後、更に高齢化が進むと支出が増加していきます。★</a:t>
            </a:r>
            <a:endParaRPr lang="ja-JP" altLang="en-US" dirty="0">
              <a:latin typeface="HG丸ｺﾞｼｯｸM-PRO" panose="020F0600000000000000" pitchFamily="50" charset="-128"/>
              <a:ea typeface="HG丸ｺﾞｼｯｸM-PRO" panose="020F0600000000000000" pitchFamily="50" charset="-128"/>
            </a:endParaRPr>
          </a:p>
        </p:txBody>
      </p:sp>
      <p:sp>
        <p:nvSpPr>
          <p:cNvPr id="4710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06438" indent="-265113">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089025" indent="-20955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33525" indent="-20955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1973263" indent="-20955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430463" indent="-20955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887663" indent="-20955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344863" indent="-20955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02063" indent="-20955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0C901B41-443D-4256-BD49-79B93B9F6DB8}" type="slidenum">
              <a:rPr lang="en-US" altLang="ja-JP" smtClean="0">
                <a:latin typeface="Times New Roman" panose="02020603050405020304" pitchFamily="18" charset="0"/>
              </a:rPr>
              <a:pPr>
                <a:spcBef>
                  <a:spcPct val="0"/>
                </a:spcBef>
              </a:pPr>
              <a:t>22</a:t>
            </a:fld>
            <a:endParaRPr lang="en-US" altLang="ja-JP" smtClean="0">
              <a:latin typeface="Times New Roman" panose="02020603050405020304" pitchFamily="18" charset="0"/>
            </a:endParaRPr>
          </a:p>
        </p:txBody>
      </p:sp>
    </p:spTree>
    <p:extLst>
      <p:ext uri="{BB962C8B-B14F-4D97-AF65-F5344CB8AC3E}">
        <p14:creationId xmlns:p14="http://schemas.microsoft.com/office/powerpoint/2010/main" val="21087563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スライド番号プレースホルダ 3"/>
          <p:cNvSpPr txBox="1">
            <a:spLocks noGrp="1"/>
          </p:cNvSpPr>
          <p:nvPr/>
        </p:nvSpPr>
        <p:spPr bwMode="auto">
          <a:xfrm>
            <a:off x="3781592" y="9317223"/>
            <a:ext cx="2891250" cy="485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81" tIns="47039" rIns="94081" bIns="47039" anchor="b"/>
          <a:lstStyle>
            <a:lvl1pPr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1pPr>
            <a:lvl2pPr marL="742950" indent="-28575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2pPr>
            <a:lvl3pPr marL="11430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3pPr>
            <a:lvl4pPr marL="16002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4pPr>
            <a:lvl5pPr marL="20574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5pPr>
            <a:lvl6pPr marL="25146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6pPr>
            <a:lvl7pPr marL="29718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7pPr>
            <a:lvl8pPr marL="34290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8pPr>
            <a:lvl9pPr marL="38862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9pPr>
          </a:lstStyle>
          <a:p>
            <a:pPr algn="r" eaLnBrk="1" hangingPunct="1">
              <a:spcBef>
                <a:spcPct val="0"/>
              </a:spcBef>
            </a:pPr>
            <a:fld id="{698E7E6B-6AD1-4681-8E51-18623B29B60C}" type="slidenum">
              <a:rPr lang="en-US" altLang="ja-JP">
                <a:ea typeface="HG丸ｺﾞｼｯｸM-PRO" panose="020F0600000000000000" pitchFamily="50" charset="-128"/>
              </a:rPr>
              <a:pPr algn="r" eaLnBrk="1" hangingPunct="1">
                <a:spcBef>
                  <a:spcPct val="0"/>
                </a:spcBef>
              </a:pPr>
              <a:t>23</a:t>
            </a:fld>
            <a:endParaRPr lang="en-US" altLang="ja-JP" dirty="0">
              <a:ea typeface="HG丸ｺﾞｼｯｸM-PRO" panose="020F0600000000000000" pitchFamily="50" charset="-128"/>
            </a:endParaRPr>
          </a:p>
        </p:txBody>
      </p:sp>
      <p:sp>
        <p:nvSpPr>
          <p:cNvPr id="2" name="スライド イメージ プレースホルダー 1">
            <a:extLst>
              <a:ext uri="{FF2B5EF4-FFF2-40B4-BE49-F238E27FC236}">
                <a16:creationId xmlns="" xmlns:a16="http://schemas.microsoft.com/office/drawing/2014/main" id="{2DB57A2E-BC09-4332-B4C2-D1F9F9BA246B}"/>
              </a:ext>
            </a:extLst>
          </p:cNvPr>
          <p:cNvSpPr>
            <a:spLocks noGrp="1" noRot="1" noChangeAspect="1"/>
          </p:cNvSpPr>
          <p:nvPr>
            <p:ph type="sldImg"/>
          </p:nvPr>
        </p:nvSpPr>
        <p:spPr>
          <a:xfrm>
            <a:off x="885825" y="536575"/>
            <a:ext cx="4903788" cy="3678238"/>
          </a:xfrm>
        </p:spPr>
      </p:sp>
      <p:sp>
        <p:nvSpPr>
          <p:cNvPr id="3" name="ノート プレースホルダー 2">
            <a:extLst>
              <a:ext uri="{FF2B5EF4-FFF2-40B4-BE49-F238E27FC236}">
                <a16:creationId xmlns="" xmlns:a16="http://schemas.microsoft.com/office/drawing/2014/main" id="{87602FB2-8A59-41FC-81DC-C41D8B96DAFA}"/>
              </a:ext>
            </a:extLst>
          </p:cNvPr>
          <p:cNvSpPr>
            <a:spLocks noGrp="1"/>
          </p:cNvSpPr>
          <p:nvPr>
            <p:ph type="body" idx="1"/>
          </p:nvPr>
        </p:nvSpPr>
        <p:spPr>
          <a:xfrm>
            <a:off x="673106" y="4482002"/>
            <a:ext cx="5389563" cy="4357547"/>
          </a:xfrm>
        </p:spPr>
        <p:txBody>
          <a:bodyPr/>
          <a:lstStyle/>
          <a:p>
            <a:pPr defTabSz="907600">
              <a:defRPr/>
            </a:pPr>
            <a:r>
              <a:rPr lang="ja-JP" altLang="en-US" dirty="0"/>
              <a:t>　</a:t>
            </a:r>
            <a:endParaRPr kumimoji="1" lang="ja-JP" altLang="en-US" dirty="0"/>
          </a:p>
        </p:txBody>
      </p:sp>
    </p:spTree>
    <p:extLst>
      <p:ext uri="{BB962C8B-B14F-4D97-AF65-F5344CB8AC3E}">
        <p14:creationId xmlns:p14="http://schemas.microsoft.com/office/powerpoint/2010/main" val="19696236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 1"/>
          <p:cNvSpPr>
            <a:spLocks noGrp="1" noRot="1" noChangeAspect="1" noTextEdit="1"/>
          </p:cNvSpPr>
          <p:nvPr>
            <p:ph type="sldImg"/>
          </p:nvPr>
        </p:nvSpPr>
        <p:spPr bwMode="auto">
          <a:xfrm>
            <a:off x="1223963" y="360363"/>
            <a:ext cx="4319587" cy="32400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ノート プレースホルダ 2"/>
          <p:cNvSpPr>
            <a:spLocks noGrp="1"/>
          </p:cNvSpPr>
          <p:nvPr>
            <p:ph type="body" idx="1"/>
          </p:nvPr>
        </p:nvSpPr>
        <p:spPr bwMode="auto">
          <a:xfrm>
            <a:off x="623888" y="3840163"/>
            <a:ext cx="5616575" cy="5210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ja-JP" altLang="en-US" sz="1100" dirty="0" smtClean="0">
                <a:latin typeface="HG丸ｺﾞｼｯｸM-PRO" panose="020F0600000000000000" pitchFamily="50" charset="-128"/>
                <a:ea typeface="HG丸ｺﾞｼｯｸM-PRO" panose="020F0600000000000000" pitchFamily="50" charset="-128"/>
              </a:rPr>
              <a:t>　</a:t>
            </a:r>
            <a:r>
              <a:rPr lang="ja-JP" altLang="en-US" sz="1100" dirty="0" smtClean="0"/>
              <a:t>申告と納税の仕組みについて説明します。</a:t>
            </a:r>
            <a:endParaRPr lang="en-US" altLang="ja-JP" sz="1100" dirty="0" smtClean="0"/>
          </a:p>
          <a:p>
            <a:pPr eaLnBrk="1" hangingPunct="1"/>
            <a:r>
              <a:rPr lang="ja-JP" altLang="en-US" sz="1100" dirty="0" smtClean="0"/>
              <a:t>　納める税金の金額を確定させる方法には、申告納税制度と賦課課税制度の二つがあります。★</a:t>
            </a:r>
            <a:endParaRPr lang="en-US" altLang="ja-JP" sz="1100" dirty="0" smtClean="0"/>
          </a:p>
          <a:p>
            <a:pPr eaLnBrk="1" hangingPunct="1"/>
            <a:r>
              <a:rPr lang="ja-JP" altLang="en-US" sz="1100" dirty="0" smtClean="0"/>
              <a:t>　★申告納税制度とは、納税者自らが所得金額や税額を計算し、それに基づいて申告し、納税するという制度です。</a:t>
            </a:r>
          </a:p>
          <a:p>
            <a:pPr eaLnBrk="1" hangingPunct="1"/>
            <a:r>
              <a:rPr lang="ja-JP" altLang="en-US" sz="1100" dirty="0" smtClean="0"/>
              <a:t>　昭和</a:t>
            </a:r>
            <a:r>
              <a:rPr lang="en-US" altLang="ja-JP" sz="1100" dirty="0" smtClean="0"/>
              <a:t>22</a:t>
            </a:r>
            <a:r>
              <a:rPr lang="ja-JP" altLang="en-US" sz="1100" dirty="0" smtClean="0"/>
              <a:t>年 （</a:t>
            </a:r>
            <a:r>
              <a:rPr lang="en-US" altLang="ja-JP" sz="1100" dirty="0" smtClean="0"/>
              <a:t>1947</a:t>
            </a:r>
            <a:r>
              <a:rPr lang="ja-JP" altLang="en-US" sz="1100" dirty="0" smtClean="0"/>
              <a:t>年）度の税制改正で、所得税、法人税及び相続税に導入され、現在では、全ての国税に採用されています。</a:t>
            </a:r>
            <a:endParaRPr lang="en-US" altLang="ja-JP" sz="1100" dirty="0" smtClean="0"/>
          </a:p>
          <a:p>
            <a:pPr eaLnBrk="1" hangingPunct="1"/>
            <a:r>
              <a:rPr lang="ja-JP" altLang="en-US" sz="1100" b="1" dirty="0" smtClean="0"/>
              <a:t>　</a:t>
            </a:r>
            <a:r>
              <a:rPr lang="ja-JP" altLang="en-US" sz="1100" dirty="0" smtClean="0"/>
              <a:t>★賦課課税制度とは、行政機関によって税額が決定される制度で、地方税の多くの税目に採用されています。</a:t>
            </a:r>
            <a:endParaRPr lang="en-US" altLang="ja-JP" sz="1100" dirty="0" smtClean="0"/>
          </a:p>
          <a:p>
            <a:pPr eaLnBrk="1" hangingPunct="1"/>
            <a:r>
              <a:rPr lang="ja-JP" altLang="en-US" sz="1100" dirty="0" smtClean="0"/>
              <a:t>　皆さんが近い将来社会人になって納める所得税は申告納税制度に該当しますので、皆さんに正しく税金について理解していただき、自ら計算して申告・納付していただく必要があるのです。★</a:t>
            </a:r>
          </a:p>
        </p:txBody>
      </p:sp>
      <p:sp>
        <p:nvSpPr>
          <p:cNvPr id="3072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06438" indent="-265113">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089025" indent="-20955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33525" indent="-20955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1973263" indent="-20955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430463" indent="-20955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887663" indent="-20955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344863" indent="-20955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02063" indent="-20955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CF9407BE-82B2-465C-88AF-08D5D3F6E9EE}" type="slidenum">
              <a:rPr lang="en-US" altLang="ja-JP" smtClean="0">
                <a:latin typeface="Times New Roman" panose="02020603050405020304" pitchFamily="18" charset="0"/>
              </a:rPr>
              <a:pPr>
                <a:spcBef>
                  <a:spcPct val="0"/>
                </a:spcBef>
              </a:pPr>
              <a:t>24</a:t>
            </a:fld>
            <a:endParaRPr lang="en-US" altLang="ja-JP" smtClean="0">
              <a:latin typeface="Times New Roman" panose="02020603050405020304" pitchFamily="18" charset="0"/>
            </a:endParaRPr>
          </a:p>
        </p:txBody>
      </p:sp>
    </p:spTree>
    <p:extLst>
      <p:ext uri="{BB962C8B-B14F-4D97-AF65-F5344CB8AC3E}">
        <p14:creationId xmlns:p14="http://schemas.microsoft.com/office/powerpoint/2010/main" val="37012919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 1"/>
          <p:cNvSpPr>
            <a:spLocks noGrp="1" noRot="1" noChangeAspect="1" noTextEdit="1"/>
          </p:cNvSpPr>
          <p:nvPr>
            <p:ph type="sldImg"/>
          </p:nvPr>
        </p:nvSpPr>
        <p:spPr bwMode="auto">
          <a:xfrm>
            <a:off x="1223963" y="360363"/>
            <a:ext cx="4319587" cy="32400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ノート プレースホルダ 2"/>
          <p:cNvSpPr>
            <a:spLocks noGrp="1"/>
          </p:cNvSpPr>
          <p:nvPr>
            <p:ph type="body" idx="1"/>
          </p:nvPr>
        </p:nvSpPr>
        <p:spPr bwMode="auto">
          <a:xfrm>
            <a:off x="623888" y="3840163"/>
            <a:ext cx="5616575" cy="5210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600"/>
              </a:spcBef>
            </a:pPr>
            <a:r>
              <a:rPr lang="ja-JP" altLang="en-US" sz="1100" dirty="0" smtClean="0"/>
              <a:t>　それでは、これから皆さんと関わりが深くなる「所得税」について説明していきます。　</a:t>
            </a:r>
          </a:p>
          <a:p>
            <a:pPr eaLnBrk="1" hangingPunct="1">
              <a:spcBef>
                <a:spcPts val="600"/>
              </a:spcBef>
            </a:pPr>
            <a:r>
              <a:rPr lang="ja-JP" altLang="en-US" sz="1100" dirty="0" smtClean="0"/>
              <a:t>　</a:t>
            </a:r>
            <a:r>
              <a:rPr lang="en-US" altLang="ja-JP" sz="1100" dirty="0" smtClean="0"/>
              <a:t>｢</a:t>
            </a:r>
            <a:r>
              <a:rPr lang="ja-JP" altLang="en-US" sz="1100" dirty="0" smtClean="0"/>
              <a:t>所得税」は、★給料をもらっている人や個人で商売をしている人などが働いて得た収入に対して納める税金です。</a:t>
            </a:r>
            <a:endParaRPr lang="en-US" altLang="ja-JP" sz="1100" dirty="0" smtClean="0"/>
          </a:p>
          <a:p>
            <a:pPr eaLnBrk="1" hangingPunct="1">
              <a:spcBef>
                <a:spcPts val="600"/>
              </a:spcBef>
            </a:pPr>
            <a:r>
              <a:rPr lang="ja-JP" altLang="en-US" sz="1100" dirty="0" smtClean="0"/>
              <a:t>　所得税は、★各個人が自ら計算して税務署に申告・納税することが原則で、これを申告納税制度といいます。</a:t>
            </a:r>
          </a:p>
          <a:p>
            <a:pPr eaLnBrk="1" hangingPunct="1">
              <a:spcBef>
                <a:spcPts val="600"/>
              </a:spcBef>
            </a:pPr>
            <a:r>
              <a:rPr lang="ja-JP" altLang="en-US" sz="1100" dirty="0" smtClean="0"/>
              <a:t>　ただし、★給料をもらっている人は、源泉徴収といって、勤務先の会社が従業員の給料から事前に所得税を差し引き、その従業員から預かった所得税を会社が国に納めるという制度になっています。</a:t>
            </a:r>
            <a:endParaRPr lang="en-US" altLang="ja-JP" sz="1100" dirty="0" smtClean="0"/>
          </a:p>
          <a:p>
            <a:pPr eaLnBrk="1" hangingPunct="1">
              <a:spcBef>
                <a:spcPts val="600"/>
              </a:spcBef>
            </a:pPr>
            <a:r>
              <a:rPr lang="ja-JP" altLang="en-US" sz="1100" dirty="0" smtClean="0"/>
              <a:t>　働いてお金を得た人は年齢に関係なく、所得税を納めることになります。★</a:t>
            </a:r>
          </a:p>
        </p:txBody>
      </p:sp>
      <p:sp>
        <p:nvSpPr>
          <p:cNvPr id="3277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06438" indent="-265113">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089025" indent="-20955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33525" indent="-20955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1973263" indent="-20955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430463" indent="-20955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887663" indent="-20955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344863" indent="-20955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02063" indent="-20955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A0889F0A-3044-4247-89DD-F6E35522F201}" type="slidenum">
              <a:rPr lang="en-US" altLang="ja-JP" smtClean="0">
                <a:latin typeface="Times New Roman" panose="02020603050405020304" pitchFamily="18" charset="0"/>
              </a:rPr>
              <a:pPr>
                <a:spcBef>
                  <a:spcPct val="0"/>
                </a:spcBef>
              </a:pPr>
              <a:t>25</a:t>
            </a:fld>
            <a:endParaRPr lang="en-US" altLang="ja-JP" smtClean="0">
              <a:latin typeface="Times New Roman" panose="02020603050405020304" pitchFamily="18" charset="0"/>
            </a:endParaRPr>
          </a:p>
        </p:txBody>
      </p:sp>
    </p:spTree>
    <p:extLst>
      <p:ext uri="{BB962C8B-B14F-4D97-AF65-F5344CB8AC3E}">
        <p14:creationId xmlns:p14="http://schemas.microsoft.com/office/powerpoint/2010/main" val="5106927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 1"/>
          <p:cNvSpPr>
            <a:spLocks noGrp="1" noRot="1" noChangeAspect="1" noTextEdit="1"/>
          </p:cNvSpPr>
          <p:nvPr>
            <p:ph type="sldImg"/>
          </p:nvPr>
        </p:nvSpPr>
        <p:spPr bwMode="auto">
          <a:xfrm>
            <a:off x="1223963" y="360363"/>
            <a:ext cx="4319587" cy="32400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ノート プレースホルダ 2"/>
          <p:cNvSpPr>
            <a:spLocks noGrp="1"/>
          </p:cNvSpPr>
          <p:nvPr>
            <p:ph type="body" idx="1"/>
          </p:nvPr>
        </p:nvSpPr>
        <p:spPr bwMode="auto">
          <a:xfrm>
            <a:off x="623888" y="3840163"/>
            <a:ext cx="5616575" cy="5210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600"/>
              </a:spcBef>
            </a:pPr>
            <a:r>
              <a:rPr lang="ja-JP" altLang="en-US" sz="1100" dirty="0" smtClean="0">
                <a:latin typeface="HG丸ｺﾞｼｯｸM-PRO" panose="020F0600000000000000" pitchFamily="50" charset="-128"/>
                <a:ea typeface="HG丸ｺﾞｼｯｸM-PRO" panose="020F0600000000000000" pitchFamily="50" charset="-128"/>
              </a:rPr>
              <a:t>　</a:t>
            </a:r>
            <a:r>
              <a:rPr lang="ja-JP" altLang="en-US" sz="1100" dirty="0" smtClean="0"/>
              <a:t>所得税の</a:t>
            </a:r>
            <a:r>
              <a:rPr lang="ja-JP" altLang="en-US" dirty="0" smtClean="0"/>
              <a:t>計算方法です。</a:t>
            </a:r>
            <a:endParaRPr lang="en-US" altLang="ja-JP" sz="1100" dirty="0" smtClean="0"/>
          </a:p>
          <a:p>
            <a:pPr eaLnBrk="1" hangingPunct="1">
              <a:spcBef>
                <a:spcPts val="600"/>
              </a:spcBef>
            </a:pPr>
            <a:r>
              <a:rPr lang="ja-JP" altLang="en-US" sz="1100" dirty="0" smtClean="0"/>
              <a:t>　事業をされている方の場合で説明させてもらいます。</a:t>
            </a:r>
          </a:p>
          <a:p>
            <a:pPr eaLnBrk="1" hangingPunct="1">
              <a:spcBef>
                <a:spcPts val="600"/>
              </a:spcBef>
            </a:pPr>
            <a:r>
              <a:rPr lang="ja-JP" altLang="en-US" sz="1100" dirty="0" smtClean="0"/>
              <a:t>　★所得税は、１月１日から</a:t>
            </a:r>
            <a:r>
              <a:rPr lang="en-US" altLang="ja-JP" sz="1100" dirty="0" smtClean="0"/>
              <a:t>12</a:t>
            </a:r>
            <a:r>
              <a:rPr lang="ja-JP" altLang="en-US" sz="1100" dirty="0" smtClean="0"/>
              <a:t>月</a:t>
            </a:r>
            <a:r>
              <a:rPr lang="en-US" altLang="ja-JP" sz="1100" dirty="0" smtClean="0"/>
              <a:t>31</a:t>
            </a:r>
            <a:r>
              <a:rPr lang="ja-JP" altLang="en-US" sz="1100" dirty="0" smtClean="0"/>
              <a:t>日の１年間で計算するようになるのですが、まず、その期間の収入金額を計算します。</a:t>
            </a:r>
          </a:p>
          <a:p>
            <a:pPr eaLnBrk="1" hangingPunct="1">
              <a:spcBef>
                <a:spcPts val="600"/>
              </a:spcBef>
            </a:pPr>
            <a:r>
              <a:rPr lang="ja-JP" altLang="en-US" sz="1100" dirty="0" smtClean="0"/>
              <a:t>　★収入金額から必要経費とか、いろいろな控除を差し引きした後の金額に対して</a:t>
            </a:r>
            <a:r>
              <a:rPr lang="ja-JP" altLang="en-US" dirty="0" smtClean="0"/>
              <a:t>所得税が</a:t>
            </a:r>
            <a:r>
              <a:rPr lang="ja-JP" altLang="en-US" sz="1100" dirty="0" smtClean="0"/>
              <a:t>かかります。</a:t>
            </a:r>
            <a:endParaRPr lang="en-US" altLang="ja-JP" sz="1100" dirty="0" smtClean="0"/>
          </a:p>
          <a:p>
            <a:pPr eaLnBrk="1" hangingPunct="1">
              <a:spcBef>
                <a:spcPts val="600"/>
              </a:spcBef>
            </a:pPr>
            <a:r>
              <a:rPr lang="ja-JP" altLang="en-US" sz="1100" dirty="0" smtClean="0"/>
              <a:t>　</a:t>
            </a:r>
            <a:endParaRPr lang="en-US" altLang="ja-JP" sz="1100" dirty="0" smtClean="0"/>
          </a:p>
          <a:p>
            <a:pPr eaLnBrk="1" hangingPunct="1">
              <a:spcBef>
                <a:spcPts val="600"/>
              </a:spcBef>
            </a:pPr>
            <a:r>
              <a:rPr lang="ja-JP" altLang="en-US" sz="1100" dirty="0" smtClean="0"/>
              <a:t>　★収入金額から必要経費などを引いた利益のことを所得金額といいます。★</a:t>
            </a:r>
            <a:endParaRPr lang="en-US" altLang="ja-JP" sz="1100" dirty="0" smtClean="0"/>
          </a:p>
          <a:p>
            <a:pPr eaLnBrk="1" hangingPunct="1">
              <a:spcBef>
                <a:spcPts val="600"/>
              </a:spcBef>
            </a:pPr>
            <a:r>
              <a:rPr lang="ja-JP" altLang="en-US" sz="1100" dirty="0" smtClean="0"/>
              <a:t>　★所得税の税額を計算するときに、収入から差し引く金額は必要経費だけではなく所得税法では、そのそれぞれの事情を考慮し、定められた要件に当てはまる場合には、　　　　所得金額から差し引くことができます。</a:t>
            </a:r>
            <a:endParaRPr lang="en-US" altLang="ja-JP" sz="1100" dirty="0" smtClean="0"/>
          </a:p>
          <a:p>
            <a:pPr eaLnBrk="1" hangingPunct="1">
              <a:spcBef>
                <a:spcPts val="600"/>
              </a:spcBef>
            </a:pPr>
            <a:r>
              <a:rPr lang="ja-JP" altLang="en-US" sz="1100" dirty="0" smtClean="0"/>
              <a:t>　★これを、「所得控除」といいます。★</a:t>
            </a:r>
            <a:endParaRPr lang="en-US" altLang="ja-JP" sz="1100" dirty="0" smtClean="0"/>
          </a:p>
          <a:p>
            <a:pPr eaLnBrk="1" hangingPunct="1">
              <a:spcBef>
                <a:spcPts val="600"/>
              </a:spcBef>
            </a:pPr>
            <a:r>
              <a:rPr lang="ja-JP" altLang="en-US" sz="1100" dirty="0" smtClean="0"/>
              <a:t>　所得金額から所得控除を差し引いたものを課税所得といいます。★</a:t>
            </a:r>
          </a:p>
          <a:p>
            <a:pPr eaLnBrk="1" hangingPunct="1">
              <a:spcBef>
                <a:spcPts val="600"/>
              </a:spcBef>
            </a:pPr>
            <a:r>
              <a:rPr lang="ja-JP" altLang="en-US" sz="1100" dirty="0" smtClean="0"/>
              <a:t>　★この課税所得に税率を乗じて所得税額が計算されます。</a:t>
            </a:r>
            <a:endParaRPr lang="en-US" altLang="ja-JP" sz="1100" dirty="0" smtClean="0"/>
          </a:p>
          <a:p>
            <a:pPr eaLnBrk="1" hangingPunct="1">
              <a:spcBef>
                <a:spcPts val="600"/>
              </a:spcBef>
            </a:pPr>
            <a:r>
              <a:rPr lang="ja-JP" altLang="en-US" sz="1100" dirty="0" smtClean="0"/>
              <a:t>　★平成</a:t>
            </a:r>
            <a:r>
              <a:rPr lang="en-US" altLang="ja-JP" sz="1100" dirty="0" smtClean="0"/>
              <a:t>25</a:t>
            </a:r>
            <a:r>
              <a:rPr lang="ja-JP" altLang="en-US" sz="1100" dirty="0" smtClean="0"/>
              <a:t>年分からは、東日本大震災からの復興ため、所得税額に</a:t>
            </a:r>
            <a:r>
              <a:rPr lang="en-US" altLang="ja-JP" sz="1100" dirty="0" smtClean="0"/>
              <a:t>2.1</a:t>
            </a:r>
            <a:r>
              <a:rPr lang="ja-JP" altLang="en-US" sz="1100" dirty="0" smtClean="0"/>
              <a:t>％の税率を乗じた復興特別所得税を納めることとなっています。★</a:t>
            </a:r>
          </a:p>
        </p:txBody>
      </p:sp>
      <p:sp>
        <p:nvSpPr>
          <p:cNvPr id="3482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06438" indent="-265113">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089025" indent="-20955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33525" indent="-20955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1973263" indent="-20955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430463" indent="-20955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887663" indent="-20955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344863" indent="-20955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02063" indent="-20955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E92CCAD7-9D78-4399-980F-243F20D176EF}" type="slidenum">
              <a:rPr lang="en-US" altLang="ja-JP" smtClean="0">
                <a:latin typeface="Times New Roman" panose="02020603050405020304" pitchFamily="18" charset="0"/>
              </a:rPr>
              <a:pPr>
                <a:spcBef>
                  <a:spcPct val="0"/>
                </a:spcBef>
              </a:pPr>
              <a:t>26</a:t>
            </a:fld>
            <a:endParaRPr lang="en-US" altLang="ja-JP" smtClean="0">
              <a:latin typeface="Times New Roman" panose="02020603050405020304" pitchFamily="18" charset="0"/>
            </a:endParaRPr>
          </a:p>
        </p:txBody>
      </p:sp>
    </p:spTree>
    <p:extLst>
      <p:ext uri="{BB962C8B-B14F-4D97-AF65-F5344CB8AC3E}">
        <p14:creationId xmlns:p14="http://schemas.microsoft.com/office/powerpoint/2010/main" val="41065664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 1"/>
          <p:cNvSpPr>
            <a:spLocks noGrp="1" noRot="1" noChangeAspect="1" noTextEdit="1"/>
          </p:cNvSpPr>
          <p:nvPr>
            <p:ph type="sldImg"/>
          </p:nvPr>
        </p:nvSpPr>
        <p:spPr bwMode="auto">
          <a:xfrm>
            <a:off x="1223963" y="360363"/>
            <a:ext cx="4319587" cy="32400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ノート プレースホルダ 2"/>
          <p:cNvSpPr>
            <a:spLocks noGrp="1"/>
          </p:cNvSpPr>
          <p:nvPr>
            <p:ph type="body" idx="1"/>
          </p:nvPr>
        </p:nvSpPr>
        <p:spPr bwMode="auto">
          <a:xfrm>
            <a:off x="623888" y="3840163"/>
            <a:ext cx="5616575" cy="5210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spcBef>
                <a:spcPts val="600"/>
              </a:spcBef>
              <a:spcAft>
                <a:spcPts val="600"/>
              </a:spcAft>
            </a:pPr>
            <a:r>
              <a:rPr lang="ja-JP" altLang="en-US" dirty="0"/>
              <a:t>　</a:t>
            </a:r>
            <a:r>
              <a:rPr lang="ja-JP" altLang="en-US" sz="1100" dirty="0" smtClean="0"/>
              <a:t>消費税の仕組みについて説明します。</a:t>
            </a:r>
            <a:endParaRPr lang="en-US" altLang="ja-JP" sz="1100" dirty="0" smtClean="0"/>
          </a:p>
          <a:p>
            <a:pPr algn="just">
              <a:spcBef>
                <a:spcPts val="600"/>
              </a:spcBef>
              <a:spcAft>
                <a:spcPts val="600"/>
              </a:spcAft>
            </a:pPr>
            <a:r>
              <a:rPr lang="ja-JP" altLang="en-US" sz="1100" dirty="0" smtClean="0"/>
              <a:t>　消費税は、事業者に負担を求めるものではありません。税金分は事業者が販売する商品やサービスの価格に含まれて、次々と転嫁され、最終的に商品を消費し又はサービスの提供を受ける消費者が負担することとなります。</a:t>
            </a:r>
            <a:endParaRPr lang="en-US" altLang="ja-JP" sz="1100" dirty="0" smtClean="0"/>
          </a:p>
          <a:p>
            <a:pPr algn="just" eaLnBrk="1" hangingPunct="1">
              <a:spcBef>
                <a:spcPts val="600"/>
              </a:spcBef>
              <a:spcAft>
                <a:spcPts val="600"/>
              </a:spcAft>
            </a:pPr>
            <a:r>
              <a:rPr lang="ja-JP" altLang="en-US" sz="1100" dirty="0" smtClean="0"/>
              <a:t>　消費税は、商品・製品の販売やサービスの提供などの取引に対して、広く公平に課税されますが、生産、流通などの各取引段階で二重三重に税がかかることのないよう、課税売上げに係る消費税額から課税仕入れ等に係る消費税額を控除し、税が累積しない仕組みが採られています。</a:t>
            </a:r>
            <a:endParaRPr lang="en-US" altLang="ja-JP" sz="1100" dirty="0" smtClean="0"/>
          </a:p>
          <a:p>
            <a:pPr algn="just" eaLnBrk="1" hangingPunct="1">
              <a:spcBef>
                <a:spcPts val="600"/>
              </a:spcBef>
              <a:spcAft>
                <a:spcPts val="600"/>
              </a:spcAft>
            </a:pPr>
            <a:r>
              <a:rPr lang="ja-JP" altLang="en-US" sz="1100" dirty="0" smtClean="0"/>
              <a:t>　参考ですが、消費税は、国内の消費者に最終的な負担を求める税です。</a:t>
            </a:r>
            <a:endParaRPr lang="en-US" altLang="ja-JP" sz="1100" dirty="0" smtClean="0"/>
          </a:p>
          <a:p>
            <a:pPr algn="just" eaLnBrk="1" hangingPunct="1">
              <a:spcBef>
                <a:spcPts val="600"/>
              </a:spcBef>
              <a:spcAft>
                <a:spcPts val="600"/>
              </a:spcAft>
            </a:pPr>
            <a:r>
              <a:rPr lang="ja-JP" altLang="en-US" sz="1100" dirty="0" smtClean="0"/>
              <a:t>このため、輸出取引については、輸出国側では免税とし、輸入取引については、輸入国側が輸入の際に課税する仕組みとなっています。★</a:t>
            </a:r>
            <a:endParaRPr lang="en-US" altLang="ja-JP" sz="1100" dirty="0" smtClean="0"/>
          </a:p>
        </p:txBody>
      </p:sp>
      <p:sp>
        <p:nvSpPr>
          <p:cNvPr id="3686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06438" indent="-265113">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089025" indent="-20955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33525" indent="-20955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1973263" indent="-20955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430463" indent="-20955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887663" indent="-20955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344863" indent="-20955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02063" indent="-20955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1C0B0624-1D89-48C3-8887-4D1B8FC82EF6}" type="slidenum">
              <a:rPr lang="en-US" altLang="ja-JP" smtClean="0">
                <a:latin typeface="Times New Roman" panose="02020603050405020304" pitchFamily="18" charset="0"/>
              </a:rPr>
              <a:pPr>
                <a:spcBef>
                  <a:spcPct val="0"/>
                </a:spcBef>
              </a:pPr>
              <a:t>27</a:t>
            </a:fld>
            <a:endParaRPr lang="en-US" altLang="ja-JP" smtClean="0">
              <a:latin typeface="Times New Roman" panose="02020603050405020304" pitchFamily="18" charset="0"/>
            </a:endParaRPr>
          </a:p>
        </p:txBody>
      </p:sp>
    </p:spTree>
    <p:extLst>
      <p:ext uri="{BB962C8B-B14F-4D97-AF65-F5344CB8AC3E}">
        <p14:creationId xmlns:p14="http://schemas.microsoft.com/office/powerpoint/2010/main" val="26925624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 1"/>
          <p:cNvSpPr>
            <a:spLocks noGrp="1" noRot="1" noChangeAspect="1" noTextEdit="1"/>
          </p:cNvSpPr>
          <p:nvPr>
            <p:ph type="sldImg"/>
          </p:nvPr>
        </p:nvSpPr>
        <p:spPr bwMode="auto">
          <a:xfrm>
            <a:off x="1223963" y="360363"/>
            <a:ext cx="4319587" cy="32400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 2"/>
          <p:cNvSpPr>
            <a:spLocks noGrp="1"/>
          </p:cNvSpPr>
          <p:nvPr>
            <p:ph type="body" idx="1"/>
          </p:nvPr>
        </p:nvSpPr>
        <p:spPr bwMode="auto">
          <a:xfrm>
            <a:off x="623888" y="3840163"/>
            <a:ext cx="5616575" cy="5210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600"/>
              </a:spcBef>
            </a:pPr>
            <a:r>
              <a:rPr lang="ja-JP" altLang="en-US" sz="1100" dirty="0" smtClean="0">
                <a:latin typeface="HG丸ｺﾞｼｯｸM-PRO" panose="020F0600000000000000" pitchFamily="50" charset="-128"/>
                <a:ea typeface="HG丸ｺﾞｼｯｸM-PRO" panose="020F0600000000000000" pitchFamily="50" charset="-128"/>
              </a:rPr>
              <a:t>　</a:t>
            </a:r>
            <a:r>
              <a:rPr lang="ja-JP" altLang="en-US" sz="1100" dirty="0" smtClean="0"/>
              <a:t>「所得税」と「消費税」について、比較をして見てみましょう。</a:t>
            </a:r>
          </a:p>
          <a:p>
            <a:pPr>
              <a:spcBef>
                <a:spcPts val="600"/>
              </a:spcBef>
            </a:pPr>
            <a:r>
              <a:rPr lang="ja-JP" altLang="en-US" sz="1100" dirty="0" smtClean="0"/>
              <a:t>　まず、課税の対象ですが、所得税が所得を対象としているのに対し、消費税は原則として国内における全ての商品の販売やサービスの提供に対して課税されます。</a:t>
            </a:r>
            <a:endParaRPr lang="en-US" altLang="ja-JP" sz="1100" dirty="0" smtClean="0"/>
          </a:p>
          <a:p>
            <a:pPr>
              <a:spcBef>
                <a:spcPts val="600"/>
              </a:spcBef>
            </a:pPr>
            <a:r>
              <a:rPr lang="ja-JP" altLang="en-US" sz="1100" dirty="0" smtClean="0"/>
              <a:t>　</a:t>
            </a:r>
            <a:endParaRPr lang="en-US" altLang="ja-JP" sz="1100" dirty="0" smtClean="0"/>
          </a:p>
          <a:p>
            <a:pPr>
              <a:spcBef>
                <a:spcPts val="600"/>
              </a:spcBef>
            </a:pPr>
            <a:r>
              <a:rPr lang="ja-JP" altLang="en-US" dirty="0" smtClean="0"/>
              <a:t>　</a:t>
            </a:r>
            <a:r>
              <a:rPr lang="ja-JP" altLang="en-US" sz="1100" dirty="0" smtClean="0"/>
              <a:t>次に、納め方の違いですが、所得税は税金を納める義務がある人と負担する人が同じ★直接税ですが、消費税は税金を納める義務がある人と、その税金を負担する人が異なる★間接税です。</a:t>
            </a:r>
            <a:endParaRPr lang="en-US" altLang="ja-JP" sz="1100" dirty="0" smtClean="0"/>
          </a:p>
          <a:p>
            <a:pPr>
              <a:spcBef>
                <a:spcPts val="600"/>
              </a:spcBef>
            </a:pPr>
            <a:r>
              <a:rPr lang="ja-JP" altLang="en-US" sz="1100" dirty="0" smtClean="0"/>
              <a:t>　所得税は、★高所得者ほど税率が高くなっていくという特徴（累進課税）があり、税金を負担する人の経済的な負担能力に応じて税額を変えています。</a:t>
            </a:r>
          </a:p>
          <a:p>
            <a:pPr>
              <a:spcBef>
                <a:spcPts val="600"/>
              </a:spcBef>
            </a:pPr>
            <a:r>
              <a:rPr lang="ja-JP" altLang="en-US" sz="1100" dirty="0" smtClean="0"/>
              <a:t>　★これを垂直的公平といいます。　</a:t>
            </a:r>
            <a:endParaRPr lang="en-US" altLang="ja-JP" sz="1100" dirty="0" smtClean="0"/>
          </a:p>
          <a:p>
            <a:pPr>
              <a:spcBef>
                <a:spcPts val="600"/>
              </a:spcBef>
            </a:pPr>
            <a:r>
              <a:rPr lang="ja-JP" altLang="en-US" sz="1100" dirty="0" smtClean="0"/>
              <a:t>　これに対し、消費税は所得の大小に関わらず、消費一般に広く公平に負担を求める税です。</a:t>
            </a:r>
            <a:endParaRPr lang="en-US" altLang="ja-JP" sz="1100" dirty="0" smtClean="0"/>
          </a:p>
          <a:p>
            <a:pPr>
              <a:spcBef>
                <a:spcPts val="600"/>
              </a:spcBef>
            </a:pPr>
            <a:r>
              <a:rPr lang="ja-JP" altLang="en-US" sz="1100" dirty="0" smtClean="0"/>
              <a:t>　★これを水平的公平といいます。</a:t>
            </a:r>
            <a:endParaRPr lang="en-US" altLang="ja-JP" sz="1100" dirty="0" smtClean="0"/>
          </a:p>
          <a:p>
            <a:pPr>
              <a:spcBef>
                <a:spcPts val="600"/>
              </a:spcBef>
            </a:pPr>
            <a:r>
              <a:rPr lang="ja-JP" altLang="en-US" sz="1100" dirty="0" smtClean="0"/>
              <a:t>　消費税は、高齢化社会の福祉を充実させるための安定的な財源としての役割を担っています。★</a:t>
            </a:r>
          </a:p>
        </p:txBody>
      </p:sp>
      <p:sp>
        <p:nvSpPr>
          <p:cNvPr id="38916"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06438" indent="-265113">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089025" indent="-20955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33525" indent="-20955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1973263" indent="-20955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430463" indent="-20955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887663" indent="-20955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344863" indent="-20955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02063" indent="-20955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29FAE843-AED9-44A3-9DA5-F9E18172250A}" type="slidenum">
              <a:rPr lang="en-US" altLang="ja-JP" smtClean="0">
                <a:latin typeface="Times New Roman" panose="02020603050405020304" pitchFamily="18" charset="0"/>
              </a:rPr>
              <a:pPr>
                <a:spcBef>
                  <a:spcPct val="0"/>
                </a:spcBef>
              </a:pPr>
              <a:t>28</a:t>
            </a:fld>
            <a:endParaRPr lang="en-US" altLang="ja-JP" smtClean="0">
              <a:latin typeface="Times New Roman" panose="02020603050405020304" pitchFamily="18" charset="0"/>
            </a:endParaRPr>
          </a:p>
        </p:txBody>
      </p:sp>
    </p:spTree>
    <p:extLst>
      <p:ext uri="{BB962C8B-B14F-4D97-AF65-F5344CB8AC3E}">
        <p14:creationId xmlns:p14="http://schemas.microsoft.com/office/powerpoint/2010/main" val="1266431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 1"/>
          <p:cNvSpPr>
            <a:spLocks noGrp="1" noRot="1" noChangeAspect="1" noTextEdit="1"/>
          </p:cNvSpPr>
          <p:nvPr>
            <p:ph type="sldImg"/>
          </p:nvPr>
        </p:nvSpPr>
        <p:spPr>
          <a:xfrm>
            <a:off x="1190625" y="357188"/>
            <a:ext cx="4262438" cy="3198812"/>
          </a:xfrm>
          <a:ln/>
        </p:spPr>
      </p:sp>
      <p:sp>
        <p:nvSpPr>
          <p:cNvPr id="28675" name="ノート プレースホルダ 2"/>
          <p:cNvSpPr>
            <a:spLocks noGrp="1"/>
          </p:cNvSpPr>
          <p:nvPr>
            <p:ph type="body" idx="1"/>
          </p:nvPr>
        </p:nvSpPr>
        <p:spPr>
          <a:xfrm>
            <a:off x="611188" y="3792538"/>
            <a:ext cx="5516562" cy="51482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00"/>
              </a:spcBef>
            </a:pPr>
            <a:r>
              <a:rPr lang="ja-JP" altLang="en-US" sz="1100" dirty="0" smtClean="0">
                <a:latin typeface="HG丸ｺﾞｼｯｸM-PRO" panose="020F0600000000000000" pitchFamily="50" charset="-128"/>
                <a:ea typeface="HG丸ｺﾞｼｯｸM-PRO" panose="020F0600000000000000" pitchFamily="50" charset="-128"/>
              </a:rPr>
              <a:t>　</a:t>
            </a:r>
            <a:r>
              <a:rPr lang="ja-JP" altLang="en-US" sz="1100" dirty="0" smtClean="0"/>
              <a:t>税金は、どこに納めるか、誰が納めるかなどの視点から分類することができます。</a:t>
            </a:r>
          </a:p>
          <a:p>
            <a:pPr>
              <a:spcBef>
                <a:spcPts val="600"/>
              </a:spcBef>
            </a:pPr>
            <a:r>
              <a:rPr lang="ja-JP" altLang="en-US" sz="1100" dirty="0" smtClean="0"/>
              <a:t>　どこに納めるかによる分類は、★国に納める税金である「国税」と、★県や市町村に納める税金である「地方税」とに分かれます。</a:t>
            </a:r>
          </a:p>
          <a:p>
            <a:pPr>
              <a:spcBef>
                <a:spcPts val="600"/>
              </a:spcBef>
            </a:pPr>
            <a:r>
              <a:rPr lang="ja-JP" altLang="en-US" sz="1100" dirty="0" smtClean="0"/>
              <a:t>　誰が納めるかによる分類</a:t>
            </a:r>
            <a:r>
              <a:rPr lang="ja-JP" altLang="en-US" dirty="0"/>
              <a:t>は</a:t>
            </a:r>
            <a:r>
              <a:rPr lang="ja-JP" altLang="en-US" sz="1100" dirty="0" smtClean="0"/>
              <a:t>、★「直接税」と★「間接税」とに分かれます。</a:t>
            </a:r>
            <a:endParaRPr lang="en-US" altLang="ja-JP" sz="1100" dirty="0" smtClean="0"/>
          </a:p>
          <a:p>
            <a:pPr>
              <a:spcBef>
                <a:spcPts val="600"/>
              </a:spcBef>
            </a:pPr>
            <a:endParaRPr lang="en-US" altLang="ja-JP" sz="1100" dirty="0" smtClean="0"/>
          </a:p>
          <a:p>
            <a:pPr>
              <a:spcBef>
                <a:spcPts val="600"/>
              </a:spcBef>
            </a:pPr>
            <a:r>
              <a:rPr lang="ja-JP" altLang="en-US" sz="1100" dirty="0" smtClean="0"/>
              <a:t>　直接税は、所得税など、税金を負担する人が直接納める税金です。★</a:t>
            </a:r>
            <a:endParaRPr lang="en-US" altLang="ja-JP" sz="1100" dirty="0" smtClean="0"/>
          </a:p>
          <a:p>
            <a:pPr>
              <a:spcBef>
                <a:spcPts val="600"/>
              </a:spcBef>
            </a:pPr>
            <a:r>
              <a:rPr lang="ja-JP" altLang="en-US" sz="1100" dirty="0" smtClean="0"/>
              <a:t>　間接税は、消費税など、税金を負担する人が直接納めるのではなく、別の人を経て納める税金です。★</a:t>
            </a:r>
          </a:p>
          <a:p>
            <a:pPr>
              <a:spcBef>
                <a:spcPts val="600"/>
              </a:spcBef>
            </a:pPr>
            <a:endParaRPr lang="ja-JP" altLang="en-US" sz="1100" dirty="0" smtClean="0"/>
          </a:p>
          <a:p>
            <a:pPr>
              <a:spcBef>
                <a:spcPts val="600"/>
              </a:spcBef>
            </a:pPr>
            <a:r>
              <a:rPr lang="ja-JP" altLang="en-US" sz="1100" dirty="0" smtClean="0"/>
              <a:t>　</a:t>
            </a:r>
            <a:r>
              <a:rPr lang="ja-JP" altLang="ja-JP" sz="1100" dirty="0" smtClean="0"/>
              <a:t>現在、日本には</a:t>
            </a:r>
            <a:r>
              <a:rPr lang="ja-JP" altLang="en-US" sz="1100" dirty="0" smtClean="0"/>
              <a:t>、★</a:t>
            </a:r>
            <a:r>
              <a:rPr lang="ja-JP" altLang="ja-JP" sz="1100" dirty="0" smtClean="0"/>
              <a:t>約</a:t>
            </a:r>
            <a:r>
              <a:rPr lang="en-US" altLang="ja-JP" sz="1100" dirty="0" smtClean="0"/>
              <a:t>50</a:t>
            </a:r>
            <a:r>
              <a:rPr lang="ja-JP" altLang="ja-JP" sz="1100" dirty="0" smtClean="0"/>
              <a:t>種類の税金があ</a:t>
            </a:r>
            <a:r>
              <a:rPr lang="ja-JP" altLang="en-US" sz="1100" dirty="0" smtClean="0"/>
              <a:t>ります</a:t>
            </a:r>
            <a:r>
              <a:rPr lang="ja-JP" altLang="ja-JP" sz="1100" dirty="0" smtClean="0"/>
              <a:t>。</a:t>
            </a:r>
            <a:endParaRPr lang="en-US" altLang="ja-JP" sz="1100" dirty="0" smtClean="0"/>
          </a:p>
          <a:p>
            <a:pPr>
              <a:spcBef>
                <a:spcPts val="600"/>
              </a:spcBef>
            </a:pPr>
            <a:r>
              <a:rPr lang="ja-JP" altLang="en-US" sz="1100" dirty="0" smtClean="0">
                <a:solidFill>
                  <a:srgbClr val="FF0000"/>
                </a:solidFill>
              </a:rPr>
              <a:t>　</a:t>
            </a:r>
            <a:r>
              <a:rPr lang="ja-JP" altLang="en-US" sz="1100" dirty="0" smtClean="0"/>
              <a:t>国税★約</a:t>
            </a:r>
            <a:r>
              <a:rPr lang="en-US" altLang="ja-JP" sz="1100" dirty="0" smtClean="0"/>
              <a:t>24</a:t>
            </a:r>
            <a:r>
              <a:rPr lang="ja-JP" altLang="en-US" sz="1100" dirty="0" smtClean="0"/>
              <a:t>種類、県税★約</a:t>
            </a:r>
            <a:r>
              <a:rPr lang="en-US" altLang="ja-JP" sz="1100" dirty="0" smtClean="0"/>
              <a:t>16</a:t>
            </a:r>
            <a:r>
              <a:rPr lang="ja-JP" altLang="en-US" sz="1100" dirty="0" smtClean="0"/>
              <a:t>種類、市町村税★約</a:t>
            </a:r>
            <a:r>
              <a:rPr lang="en-US" altLang="ja-JP" sz="1100" dirty="0" smtClean="0"/>
              <a:t>13</a:t>
            </a:r>
            <a:r>
              <a:rPr lang="ja-JP" altLang="en-US" sz="1100" dirty="0" smtClean="0"/>
              <a:t>種類の合計約</a:t>
            </a:r>
            <a:r>
              <a:rPr lang="en-US" altLang="ja-JP" sz="1100" dirty="0" smtClean="0"/>
              <a:t>50</a:t>
            </a:r>
            <a:r>
              <a:rPr lang="ja-JP" altLang="en-US" sz="1100" dirty="0" smtClean="0"/>
              <a:t>種類です</a:t>
            </a:r>
            <a:r>
              <a:rPr lang="ja-JP" altLang="ja-JP" sz="1100" dirty="0" smtClean="0"/>
              <a:t>。</a:t>
            </a:r>
            <a:endParaRPr lang="en-US" altLang="ja-JP" sz="1100" dirty="0" smtClean="0"/>
          </a:p>
          <a:p>
            <a:pPr>
              <a:spcBef>
                <a:spcPts val="600"/>
              </a:spcBef>
            </a:pPr>
            <a:endParaRPr lang="en-US" altLang="ja-JP" sz="1100" dirty="0" smtClean="0"/>
          </a:p>
          <a:p>
            <a:pPr>
              <a:spcBef>
                <a:spcPts val="600"/>
              </a:spcBef>
            </a:pPr>
            <a:r>
              <a:rPr lang="ja-JP" altLang="en-US" sz="1100" dirty="0" smtClean="0"/>
              <a:t>　これは、国や地方公共団体がそれぞれに税金を集めていたり、特定の人だけが税金の重みを感じたりすることがないようにするためです。　</a:t>
            </a:r>
            <a:endParaRPr lang="en-US" altLang="ja-JP" sz="1100" dirty="0" smtClean="0"/>
          </a:p>
          <a:p>
            <a:pPr>
              <a:spcBef>
                <a:spcPts val="600"/>
              </a:spcBef>
            </a:pPr>
            <a:r>
              <a:rPr lang="ja-JP" altLang="en-US" sz="1100" dirty="0" smtClean="0"/>
              <a:t>　国の税金は全国どこへ行っても同じですが、県や市町村の税金は住んでいる地域によって変わってきます。★</a:t>
            </a:r>
            <a:endParaRPr lang="en-US" altLang="ja-JP" sz="1100" dirty="0" smtClean="0"/>
          </a:p>
        </p:txBody>
      </p:sp>
      <p:sp>
        <p:nvSpPr>
          <p:cNvPr id="2867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696913" indent="-261938">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076325" indent="-20955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511300" indent="-20955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1944688" indent="-20955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401888" indent="-20955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859088" indent="-20955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316288" indent="-20955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773488" indent="-20955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A50712EF-CFEF-4716-AE98-9F725318A820}" type="slidenum">
              <a:rPr lang="en-US" altLang="ja-JP" smtClean="0">
                <a:ea typeface="ＭＳ Ｐゴシック" panose="020B0600070205080204" pitchFamily="50" charset="-128"/>
              </a:rPr>
              <a:pPr>
                <a:spcBef>
                  <a:spcPct val="0"/>
                </a:spcBef>
              </a:pPr>
              <a:t>2</a:t>
            </a:fld>
            <a:endParaRPr lang="en-US" altLang="ja-JP" smtClean="0">
              <a:ea typeface="ＭＳ Ｐゴシック" panose="020B0600070205080204" pitchFamily="50" charset="-128"/>
            </a:endParaRPr>
          </a:p>
        </p:txBody>
      </p:sp>
    </p:spTree>
    <p:extLst>
      <p:ext uri="{BB962C8B-B14F-4D97-AF65-F5344CB8AC3E}">
        <p14:creationId xmlns:p14="http://schemas.microsoft.com/office/powerpoint/2010/main" val="20132988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スライド番号プレースホルダ 3"/>
          <p:cNvSpPr txBox="1">
            <a:spLocks noGrp="1"/>
          </p:cNvSpPr>
          <p:nvPr/>
        </p:nvSpPr>
        <p:spPr bwMode="auto">
          <a:xfrm>
            <a:off x="3781593" y="9317223"/>
            <a:ext cx="2891250" cy="485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67" tIns="47031" rIns="94067" bIns="47031" anchor="b"/>
          <a:lstStyle>
            <a:lvl1pPr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1pPr>
            <a:lvl2pPr marL="742950" indent="-28575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2pPr>
            <a:lvl3pPr marL="11430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3pPr>
            <a:lvl4pPr marL="16002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4pPr>
            <a:lvl5pPr marL="20574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5pPr>
            <a:lvl6pPr marL="25146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6pPr>
            <a:lvl7pPr marL="29718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7pPr>
            <a:lvl8pPr marL="34290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8pPr>
            <a:lvl9pPr marL="38862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9pPr>
          </a:lstStyle>
          <a:p>
            <a:pPr algn="r" eaLnBrk="1" hangingPunct="1">
              <a:spcBef>
                <a:spcPct val="0"/>
              </a:spcBef>
            </a:pPr>
            <a:fld id="{698E7E6B-6AD1-4681-8E51-18623B29B60C}" type="slidenum">
              <a:rPr lang="en-US" altLang="ja-JP">
                <a:ea typeface="HG丸ｺﾞｼｯｸM-PRO" panose="020F0600000000000000" pitchFamily="50" charset="-128"/>
              </a:rPr>
              <a:pPr algn="r" eaLnBrk="1" hangingPunct="1">
                <a:spcBef>
                  <a:spcPct val="0"/>
                </a:spcBef>
              </a:pPr>
              <a:t>29</a:t>
            </a:fld>
            <a:endParaRPr lang="en-US" altLang="ja-JP" dirty="0">
              <a:ea typeface="HG丸ｺﾞｼｯｸM-PRO" panose="020F0600000000000000" pitchFamily="50" charset="-128"/>
            </a:endParaRPr>
          </a:p>
        </p:txBody>
      </p:sp>
      <p:sp>
        <p:nvSpPr>
          <p:cNvPr id="2" name="スライド イメージ プレースホルダー 1">
            <a:extLst>
              <a:ext uri="{FF2B5EF4-FFF2-40B4-BE49-F238E27FC236}">
                <a16:creationId xmlns:a16="http://schemas.microsoft.com/office/drawing/2014/main" xmlns="" id="{2DB57A2E-BC09-4332-B4C2-D1F9F9BA246B}"/>
              </a:ext>
            </a:extLst>
          </p:cNvPr>
          <p:cNvSpPr>
            <a:spLocks noGrp="1" noRot="1" noChangeAspect="1"/>
          </p:cNvSpPr>
          <p:nvPr>
            <p:ph type="sldImg"/>
          </p:nvPr>
        </p:nvSpPr>
        <p:spPr>
          <a:xfrm>
            <a:off x="887413" y="536575"/>
            <a:ext cx="4902200" cy="3678238"/>
          </a:xfrm>
        </p:spPr>
      </p:sp>
      <p:sp>
        <p:nvSpPr>
          <p:cNvPr id="3" name="ノート プレースホルダー 2">
            <a:extLst>
              <a:ext uri="{FF2B5EF4-FFF2-40B4-BE49-F238E27FC236}">
                <a16:creationId xmlns:a16="http://schemas.microsoft.com/office/drawing/2014/main" xmlns="" id="{87602FB2-8A59-41FC-81DC-C41D8B96DAFA}"/>
              </a:ext>
            </a:extLst>
          </p:cNvPr>
          <p:cNvSpPr>
            <a:spLocks noGrp="1"/>
          </p:cNvSpPr>
          <p:nvPr>
            <p:ph type="body" idx="1"/>
          </p:nvPr>
        </p:nvSpPr>
        <p:spPr>
          <a:xfrm>
            <a:off x="673107" y="4482003"/>
            <a:ext cx="5389563" cy="4357547"/>
          </a:xfrm>
        </p:spPr>
        <p:txBody>
          <a:bodyPr/>
          <a:lstStyle/>
          <a:p>
            <a:pPr defTabSz="907460">
              <a:defRPr/>
            </a:pPr>
            <a:r>
              <a:rPr lang="ja-JP" altLang="en-US" dirty="0"/>
              <a:t>　</a:t>
            </a:r>
            <a:endParaRPr kumimoji="1" lang="ja-JP" altLang="en-US" dirty="0"/>
          </a:p>
        </p:txBody>
      </p:sp>
    </p:spTree>
    <p:extLst>
      <p:ext uri="{BB962C8B-B14F-4D97-AF65-F5344CB8AC3E}">
        <p14:creationId xmlns:p14="http://schemas.microsoft.com/office/powerpoint/2010/main" val="19678771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 1"/>
          <p:cNvSpPr>
            <a:spLocks noGrp="1" noRot="1" noChangeAspect="1" noTextEdit="1"/>
          </p:cNvSpPr>
          <p:nvPr>
            <p:ph type="sldImg"/>
          </p:nvPr>
        </p:nvSpPr>
        <p:spPr>
          <a:xfrm>
            <a:off x="1208088" y="358775"/>
            <a:ext cx="4289425" cy="3217863"/>
          </a:xfrm>
          <a:ln/>
        </p:spPr>
      </p:sp>
      <p:sp>
        <p:nvSpPr>
          <p:cNvPr id="53251" name="ノート プレースホルダ 2"/>
          <p:cNvSpPr>
            <a:spLocks noGrp="1"/>
          </p:cNvSpPr>
          <p:nvPr>
            <p:ph type="body" idx="1"/>
          </p:nvPr>
        </p:nvSpPr>
        <p:spPr>
          <a:xfrm>
            <a:off x="619126" y="3816350"/>
            <a:ext cx="5565775" cy="5437188"/>
          </a:xfrm>
          <a:ln/>
        </p:spPr>
        <p:txBody>
          <a:bodyPr/>
          <a:lstStyle/>
          <a:p>
            <a:pPr>
              <a:spcBef>
                <a:spcPts val="596"/>
              </a:spcBef>
              <a:spcAft>
                <a:spcPts val="0"/>
              </a:spcAft>
              <a:defRPr/>
            </a:pPr>
            <a:r>
              <a:rPr lang="ja-JP" altLang="en-US" dirty="0">
                <a:latin typeface="HG丸ｺﾞｼｯｸM-PRO" pitchFamily="50" charset="-128"/>
                <a:ea typeface="HG丸ｺﾞｼｯｸM-PRO" pitchFamily="50" charset="-128"/>
              </a:rPr>
              <a:t>　</a:t>
            </a:r>
            <a:r>
              <a:rPr lang="ja-JP" altLang="en-US" kern="0" dirty="0" smtClean="0"/>
              <a:t>私たち</a:t>
            </a:r>
            <a:r>
              <a:rPr lang="ja-JP" altLang="en-US" kern="0" dirty="0"/>
              <a:t>が豊かで安心して生活するためには、税はなくてはならないものであり、そのために国や地方公共団体は、日本の将来を考え、様々な政策を行っています。</a:t>
            </a:r>
            <a:endParaRPr lang="en-US" altLang="ja-JP" kern="0" dirty="0"/>
          </a:p>
          <a:p>
            <a:pPr fontAlgn="auto">
              <a:spcBef>
                <a:spcPts val="596"/>
              </a:spcBef>
              <a:spcAft>
                <a:spcPts val="0"/>
              </a:spcAft>
              <a:defRPr/>
            </a:pPr>
            <a:r>
              <a:rPr lang="ja-JP" altLang="en-US" kern="0" dirty="0"/>
              <a:t>　税金に対して正しく理解し、国や社会の在り方を、自ら考えることがとても大切なことです。</a:t>
            </a:r>
            <a:r>
              <a:rPr lang="ja-JP" altLang="en-US" dirty="0"/>
              <a:t>★</a:t>
            </a:r>
            <a:endParaRPr lang="en-US" altLang="ja-JP" dirty="0"/>
          </a:p>
        </p:txBody>
      </p:sp>
      <p:sp>
        <p:nvSpPr>
          <p:cNvPr id="3277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28551" indent="-274596">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26951" indent="-217455">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580906" indent="-217455">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33275" indent="-217455">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490405" indent="-21745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47534" indent="-21745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04664" indent="-21745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61793" indent="-21745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B684F127-6026-4A90-B0F7-9F69A84E31B6}" type="slidenum">
              <a:rPr lang="en-US" altLang="ja-JP" smtClean="0">
                <a:ea typeface="ＭＳ Ｐゴシック" panose="020B0600070205080204" pitchFamily="50" charset="-128"/>
              </a:rPr>
              <a:pPr>
                <a:spcBef>
                  <a:spcPct val="0"/>
                </a:spcBef>
              </a:pPr>
              <a:t>30</a:t>
            </a:fld>
            <a:endParaRPr lang="en-US" altLang="ja-JP" smtClean="0">
              <a:ea typeface="ＭＳ Ｐゴシック" panose="020B0600070205080204" pitchFamily="50" charset="-128"/>
            </a:endParaRPr>
          </a:p>
        </p:txBody>
      </p:sp>
    </p:spTree>
    <p:extLst>
      <p:ext uri="{BB962C8B-B14F-4D97-AF65-F5344CB8AC3E}">
        <p14:creationId xmlns:p14="http://schemas.microsoft.com/office/powerpoint/2010/main" val="512077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latin typeface="HG丸ｺﾞｼｯｸM-PRO" panose="020F0600000000000000" pitchFamily="50" charset="-128"/>
                <a:ea typeface="HG丸ｺﾞｼｯｸM-PRO" panose="020F0600000000000000" pitchFamily="50" charset="-128"/>
              </a:rPr>
              <a:t>　</a:t>
            </a:r>
            <a:r>
              <a:rPr lang="ja-JP" altLang="en-US" dirty="0" smtClean="0"/>
              <a:t>消費税</a:t>
            </a:r>
            <a:r>
              <a:rPr lang="ja-JP" altLang="en-US" dirty="0"/>
              <a:t>について調べてみたいと思います</a:t>
            </a:r>
            <a:r>
              <a:rPr lang="ja-JP" altLang="en-US" dirty="0" smtClean="0"/>
              <a:t>。</a:t>
            </a:r>
            <a:endParaRPr lang="en-US" altLang="ja-JP" dirty="0"/>
          </a:p>
          <a:p>
            <a:r>
              <a:rPr lang="ja-JP" altLang="en-US" dirty="0"/>
              <a:t>　</a:t>
            </a:r>
            <a:r>
              <a:rPr lang="ja-JP" altLang="en-US" dirty="0" smtClean="0"/>
              <a:t>私たち</a:t>
            </a:r>
            <a:r>
              <a:rPr lang="ja-JP" altLang="en-US" dirty="0"/>
              <a:t>が、お店で代金と一緒に支払った消費税は、どのようにして納められるの</a:t>
            </a:r>
            <a:r>
              <a:rPr lang="ja-JP" altLang="en-US" dirty="0" smtClean="0"/>
              <a:t>でしょう。</a:t>
            </a:r>
            <a:endParaRPr lang="en-US" altLang="ja-JP" dirty="0" smtClean="0"/>
          </a:p>
          <a:p>
            <a:endParaRPr lang="en-US" altLang="ja-JP" dirty="0" smtClean="0"/>
          </a:p>
          <a:p>
            <a:r>
              <a:rPr kumimoji="1" lang="ja-JP" altLang="en-US" dirty="0" smtClean="0"/>
              <a:t>　★私たちが、お店で商品を買ったとき、支払った商品の代金のなかに「消費税」が含まれています。</a:t>
            </a:r>
            <a:endParaRPr kumimoji="1" lang="en-US" altLang="ja-JP" dirty="0" smtClean="0"/>
          </a:p>
          <a:p>
            <a:r>
              <a:rPr kumimoji="1" lang="ja-JP" altLang="en-US" dirty="0" smtClean="0"/>
              <a:t>　★お店の人は、いろいろなお客さんから預かった「消費税」を、計算して、★税務署へ納めています。</a:t>
            </a:r>
            <a:endParaRPr kumimoji="1" lang="en-US" altLang="ja-JP" dirty="0" smtClean="0"/>
          </a:p>
          <a:p>
            <a:endParaRPr kumimoji="1" lang="en-US" altLang="ja-JP" dirty="0" smtClean="0"/>
          </a:p>
          <a:p>
            <a:r>
              <a:rPr kumimoji="1" lang="ja-JP" altLang="en-US" dirty="0" smtClean="0"/>
              <a:t>　　消費税は世代を問わず、国民全体で公平に負担できる税金です。</a:t>
            </a:r>
            <a:endParaRPr kumimoji="1" lang="en-US" altLang="ja-JP" dirty="0" smtClean="0"/>
          </a:p>
          <a:p>
            <a:r>
              <a:rPr kumimoji="1" lang="ja-JP" altLang="en-US" dirty="0" smtClean="0"/>
              <a:t>　　それでは、消費税の税率を世界の税率と比較しながら調べてみましょう。★</a:t>
            </a:r>
          </a:p>
          <a:p>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CBAF4DFD-2B6F-4FD3-96E4-960227A11A71}" type="slidenum">
              <a:rPr lang="en-US" altLang="ja-JP" smtClean="0"/>
              <a:pPr>
                <a:defRPr/>
              </a:pPr>
              <a:t>3</a:t>
            </a:fld>
            <a:endParaRPr lang="en-US" altLang="ja-JP"/>
          </a:p>
        </p:txBody>
      </p:sp>
    </p:spTree>
    <p:extLst>
      <p:ext uri="{BB962C8B-B14F-4D97-AF65-F5344CB8AC3E}">
        <p14:creationId xmlns:p14="http://schemas.microsoft.com/office/powerpoint/2010/main" val="1557918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 1"/>
          <p:cNvSpPr>
            <a:spLocks noGrp="1" noRot="1" noChangeAspect="1" noTextEdit="1"/>
          </p:cNvSpPr>
          <p:nvPr>
            <p:ph type="sldImg"/>
          </p:nvPr>
        </p:nvSpPr>
        <p:spPr>
          <a:xfrm>
            <a:off x="1208088" y="358775"/>
            <a:ext cx="4289425" cy="3217863"/>
          </a:xfrm>
          <a:ln/>
        </p:spPr>
      </p:sp>
      <p:sp>
        <p:nvSpPr>
          <p:cNvPr id="49155" name="ノート プレースホルダ 2"/>
          <p:cNvSpPr>
            <a:spLocks noGrp="1"/>
          </p:cNvSpPr>
          <p:nvPr>
            <p:ph type="body" idx="1"/>
          </p:nvPr>
        </p:nvSpPr>
        <p:spPr>
          <a:xfrm>
            <a:off x="619125" y="3816350"/>
            <a:ext cx="5565775" cy="54371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600"/>
              </a:spcBef>
            </a:pPr>
            <a:r>
              <a:rPr lang="ja-JP" altLang="en-US" dirty="0">
                <a:latin typeface="HG丸ｺﾞｼｯｸM-PRO" panose="020F0600000000000000" pitchFamily="50" charset="-128"/>
                <a:ea typeface="HG丸ｺﾞｼｯｸM-PRO" panose="020F0600000000000000" pitchFamily="50" charset="-128"/>
              </a:rPr>
              <a:t>　</a:t>
            </a:r>
            <a:r>
              <a:rPr lang="ja-JP" altLang="en-US" dirty="0" smtClean="0"/>
              <a:t>★日本の</a:t>
            </a:r>
            <a:r>
              <a:rPr lang="ja-JP" altLang="ja-JP" sz="1100" dirty="0" smtClean="0"/>
              <a:t>消費税は平成</a:t>
            </a:r>
            <a:r>
              <a:rPr lang="ja-JP" altLang="en-US" sz="1100" dirty="0" smtClean="0"/>
              <a:t>元</a:t>
            </a:r>
            <a:r>
              <a:rPr lang="ja-JP" altLang="ja-JP" sz="1100" dirty="0" smtClean="0"/>
              <a:t>年</a:t>
            </a:r>
            <a:r>
              <a:rPr lang="ja-JP" altLang="en-US" sz="1100" dirty="0" smtClean="0"/>
              <a:t>（</a:t>
            </a:r>
            <a:r>
              <a:rPr lang="en-US" altLang="ja-JP" sz="1100" dirty="0" smtClean="0"/>
              <a:t>1989</a:t>
            </a:r>
            <a:r>
              <a:rPr lang="ja-JP" altLang="en-US" sz="1100" dirty="0" smtClean="0"/>
              <a:t>年）４</a:t>
            </a:r>
            <a:r>
              <a:rPr lang="ja-JP" altLang="ja-JP" sz="1100" dirty="0" smtClean="0"/>
              <a:t>月に導入され、税率は</a:t>
            </a:r>
            <a:r>
              <a:rPr lang="ja-JP" altLang="en-US" sz="1100" dirty="0" smtClean="0"/>
              <a:t>３</a:t>
            </a:r>
            <a:r>
              <a:rPr lang="ja-JP" altLang="ja-JP" sz="1100" dirty="0" smtClean="0"/>
              <a:t>％でした</a:t>
            </a:r>
            <a:r>
              <a:rPr lang="ja-JP" altLang="en-US" sz="1100" dirty="0" smtClean="0"/>
              <a:t>。</a:t>
            </a:r>
            <a:endParaRPr lang="en-US" altLang="ja-JP" sz="1100" dirty="0" smtClean="0"/>
          </a:p>
          <a:p>
            <a:pPr eaLnBrk="1" hangingPunct="1">
              <a:spcBef>
                <a:spcPts val="600"/>
              </a:spcBef>
            </a:pPr>
            <a:r>
              <a:rPr lang="ja-JP" altLang="en-US" sz="1100" dirty="0" smtClean="0"/>
              <a:t>　</a:t>
            </a:r>
            <a:r>
              <a:rPr lang="ja-JP" altLang="ja-JP" sz="1100" dirty="0" smtClean="0"/>
              <a:t>平成</a:t>
            </a:r>
            <a:r>
              <a:rPr lang="ja-JP" altLang="en-US" sz="1100" dirty="0" smtClean="0"/>
              <a:t>９</a:t>
            </a:r>
            <a:r>
              <a:rPr lang="ja-JP" altLang="ja-JP" sz="1100" dirty="0" smtClean="0"/>
              <a:t>年４月</a:t>
            </a:r>
            <a:r>
              <a:rPr lang="ja-JP" altLang="en-US" dirty="0"/>
              <a:t>から</a:t>
            </a:r>
            <a:r>
              <a:rPr lang="ja-JP" altLang="en-US" sz="1100" dirty="0" smtClean="0"/>
              <a:t>５</a:t>
            </a:r>
            <a:r>
              <a:rPr lang="ja-JP" altLang="ja-JP" sz="1100" dirty="0" smtClean="0"/>
              <a:t>％</a:t>
            </a:r>
            <a:r>
              <a:rPr lang="ja-JP" altLang="en-US" sz="1100" dirty="0" smtClean="0"/>
              <a:t>、平成</a:t>
            </a:r>
            <a:r>
              <a:rPr lang="en-US" altLang="ja-JP" sz="1100" dirty="0" smtClean="0"/>
              <a:t>26</a:t>
            </a:r>
            <a:r>
              <a:rPr lang="ja-JP" altLang="en-US" sz="1100" dirty="0" smtClean="0"/>
              <a:t>年４月から８％、令和元年</a:t>
            </a:r>
            <a:r>
              <a:rPr lang="en-US" altLang="ja-JP" sz="1100" dirty="0" smtClean="0"/>
              <a:t>10</a:t>
            </a:r>
            <a:r>
              <a:rPr lang="ja-JP" altLang="en-US" sz="1100" dirty="0" smtClean="0"/>
              <a:t>月から</a:t>
            </a:r>
            <a:r>
              <a:rPr lang="en-US" altLang="ja-JP" sz="1100" dirty="0" smtClean="0"/>
              <a:t>10</a:t>
            </a:r>
            <a:r>
              <a:rPr lang="ja-JP" altLang="en-US" sz="1100" dirty="0" smtClean="0"/>
              <a:t>％（食料品等軽減税率対象を除く）になりま</a:t>
            </a:r>
            <a:r>
              <a:rPr lang="ja-JP" altLang="ja-JP" sz="1100" dirty="0" smtClean="0"/>
              <a:t>した。</a:t>
            </a:r>
          </a:p>
          <a:p>
            <a:pPr eaLnBrk="1" hangingPunct="1">
              <a:spcBef>
                <a:spcPts val="600"/>
              </a:spcBef>
            </a:pPr>
            <a:r>
              <a:rPr lang="ja-JP" altLang="en-US" dirty="0"/>
              <a:t>　</a:t>
            </a:r>
            <a:r>
              <a:rPr lang="ja-JP" altLang="en-US" sz="1100" dirty="0" smtClean="0"/>
              <a:t>では、世界の消費税を見てみましょう。　</a:t>
            </a:r>
            <a:endParaRPr lang="en-US" altLang="ja-JP" sz="1100" dirty="0" smtClean="0"/>
          </a:p>
          <a:p>
            <a:pPr eaLnBrk="1" hangingPunct="1">
              <a:spcBef>
                <a:spcPts val="600"/>
              </a:spcBef>
            </a:pPr>
            <a:r>
              <a:rPr lang="ja-JP" altLang="en-US" sz="1100" dirty="0" smtClean="0"/>
              <a:t>　★消費税率が一番高い国はハンガリーで</a:t>
            </a:r>
            <a:r>
              <a:rPr lang="en-US" altLang="ja-JP" sz="1100" dirty="0" smtClean="0"/>
              <a:t>27</a:t>
            </a:r>
            <a:r>
              <a:rPr lang="ja-JP" altLang="en-US" sz="1100" dirty="0" smtClean="0"/>
              <a:t>％。</a:t>
            </a:r>
            <a:endParaRPr lang="en-US" altLang="ja-JP" sz="1100" dirty="0" smtClean="0"/>
          </a:p>
          <a:p>
            <a:pPr eaLnBrk="1" hangingPunct="1">
              <a:spcBef>
                <a:spcPts val="600"/>
              </a:spcBef>
            </a:pPr>
            <a:r>
              <a:rPr lang="ja-JP" altLang="en-US" sz="1100" dirty="0" smtClean="0"/>
              <a:t>　次いでスウェーデン・ノルウェー・アイスランドが</a:t>
            </a:r>
            <a:r>
              <a:rPr lang="en-US" altLang="ja-JP" sz="1100" dirty="0" smtClean="0"/>
              <a:t>24</a:t>
            </a:r>
            <a:r>
              <a:rPr lang="ja-JP" altLang="en-US" sz="1100" dirty="0" smtClean="0"/>
              <a:t>％以上で日本の約</a:t>
            </a:r>
            <a:r>
              <a:rPr lang="en-US" altLang="ja-JP" sz="1100" dirty="0" smtClean="0"/>
              <a:t>2.5</a:t>
            </a:r>
            <a:r>
              <a:rPr lang="ja-JP" altLang="en-US" sz="1100" dirty="0" smtClean="0"/>
              <a:t>倍となっています。</a:t>
            </a:r>
            <a:endParaRPr lang="en-US" altLang="ja-JP" sz="1100" dirty="0" smtClean="0"/>
          </a:p>
          <a:p>
            <a:pPr eaLnBrk="1" hangingPunct="1">
              <a:spcBef>
                <a:spcPts val="600"/>
              </a:spcBef>
            </a:pPr>
            <a:r>
              <a:rPr lang="ja-JP" altLang="en-US" dirty="0"/>
              <a:t>　</a:t>
            </a:r>
            <a:r>
              <a:rPr lang="ja-JP" altLang="en-US" sz="1100" dirty="0" smtClean="0"/>
              <a:t>消費税率が高い理由の一つとして、医療費や年金、教育などをすべて税金で負担し、お金がかからないようにしているためです。</a:t>
            </a:r>
            <a:endParaRPr lang="en-US" altLang="ja-JP" sz="1100" dirty="0" smtClean="0"/>
          </a:p>
          <a:p>
            <a:pPr eaLnBrk="1" hangingPunct="1">
              <a:spcBef>
                <a:spcPts val="600"/>
              </a:spcBef>
            </a:pPr>
            <a:r>
              <a:rPr lang="ja-JP" altLang="en-US" sz="1100" dirty="0" smtClean="0"/>
              <a:t>　日本では、消費税率引上げによる増収分は、全て社会保障に充て、待機児童の解消や幼児教育・保育の無償</a:t>
            </a:r>
            <a:r>
              <a:rPr lang="ja-JP" altLang="en-US" dirty="0" smtClean="0"/>
              <a:t>化など子育て世代のためにも使用します。</a:t>
            </a:r>
            <a:r>
              <a:rPr lang="ja-JP" altLang="en-US" sz="1100" dirty="0" smtClean="0"/>
              <a:t>★</a:t>
            </a:r>
            <a:endParaRPr lang="en-US" altLang="ja-JP" sz="1100" dirty="0" smtClean="0"/>
          </a:p>
          <a:p>
            <a:pPr eaLnBrk="1" hangingPunct="1">
              <a:spcBef>
                <a:spcPts val="600"/>
              </a:spcBef>
            </a:pPr>
            <a:r>
              <a:rPr lang="ja-JP" altLang="en-US" dirty="0" smtClean="0"/>
              <a:t>　</a:t>
            </a:r>
            <a:endParaRPr lang="en-US" altLang="ja-JP" dirty="0"/>
          </a:p>
          <a:p>
            <a:pPr eaLnBrk="1" hangingPunct="1">
              <a:spcBef>
                <a:spcPts val="600"/>
              </a:spcBef>
            </a:pPr>
            <a:r>
              <a:rPr lang="ja-JP" altLang="en-US" sz="1100" dirty="0" smtClean="0"/>
              <a:t>　</a:t>
            </a:r>
            <a:endParaRPr lang="en-US" altLang="ja-JP" sz="1100" dirty="0" smtClean="0"/>
          </a:p>
          <a:p>
            <a:pPr eaLnBrk="1" hangingPunct="1">
              <a:spcBef>
                <a:spcPts val="600"/>
              </a:spcBef>
            </a:pPr>
            <a:r>
              <a:rPr lang="ja-JP" altLang="en-US" sz="1100" dirty="0" smtClean="0"/>
              <a:t>　</a:t>
            </a:r>
          </a:p>
        </p:txBody>
      </p:sp>
      <p:sp>
        <p:nvSpPr>
          <p:cNvPr id="4915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28663" indent="-274638">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27125" indent="-217488">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581150" indent="-217488">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33588" indent="-217488">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490788" indent="-21748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47988" indent="-21748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05188" indent="-21748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62388" indent="-21748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F256152E-8E23-4FC7-8B8D-CA0DD43DA414}" type="slidenum">
              <a:rPr lang="en-US" altLang="ja-JP" smtClean="0">
                <a:ea typeface="ＭＳ Ｐゴシック" panose="020B0600070205080204" pitchFamily="50" charset="-128"/>
              </a:rPr>
              <a:pPr>
                <a:spcBef>
                  <a:spcPct val="0"/>
                </a:spcBef>
              </a:pPr>
              <a:t>4</a:t>
            </a:fld>
            <a:endParaRPr lang="en-US" altLang="ja-JP" smtClean="0">
              <a:ea typeface="ＭＳ Ｐゴシック" panose="020B0600070205080204" pitchFamily="50" charset="-128"/>
            </a:endParaRPr>
          </a:p>
        </p:txBody>
      </p:sp>
    </p:spTree>
    <p:extLst>
      <p:ext uri="{BB962C8B-B14F-4D97-AF65-F5344CB8AC3E}">
        <p14:creationId xmlns:p14="http://schemas.microsoft.com/office/powerpoint/2010/main" val="422615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スライド番号プレースホルダ 3"/>
          <p:cNvSpPr txBox="1">
            <a:spLocks noGrp="1"/>
          </p:cNvSpPr>
          <p:nvPr/>
        </p:nvSpPr>
        <p:spPr bwMode="auto">
          <a:xfrm>
            <a:off x="3747150" y="9260602"/>
            <a:ext cx="2864917" cy="483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85" tIns="46691" rIns="93385" bIns="46691" anchor="b"/>
          <a:lstStyle>
            <a:lvl1pPr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1pPr>
            <a:lvl2pPr marL="742950" indent="-28575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2pPr>
            <a:lvl3pPr marL="11430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3pPr>
            <a:lvl4pPr marL="16002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4pPr>
            <a:lvl5pPr marL="20574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5pPr>
            <a:lvl6pPr marL="25146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6pPr>
            <a:lvl7pPr marL="29718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7pPr>
            <a:lvl8pPr marL="34290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8pPr>
            <a:lvl9pPr marL="38862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9pPr>
          </a:lstStyle>
          <a:p>
            <a:pPr algn="r" eaLnBrk="1" hangingPunct="1">
              <a:spcBef>
                <a:spcPct val="0"/>
              </a:spcBef>
            </a:pPr>
            <a:fld id="{698E7E6B-6AD1-4681-8E51-18623B29B60C}" type="slidenum">
              <a:rPr lang="en-US" altLang="ja-JP">
                <a:ea typeface="HG丸ｺﾞｼｯｸM-PRO" panose="020F0600000000000000" pitchFamily="50" charset="-128"/>
              </a:rPr>
              <a:pPr algn="r" eaLnBrk="1" hangingPunct="1">
                <a:spcBef>
                  <a:spcPct val="0"/>
                </a:spcBef>
              </a:pPr>
              <a:t>5</a:t>
            </a:fld>
            <a:endParaRPr lang="en-US" altLang="ja-JP" dirty="0">
              <a:ea typeface="HG丸ｺﾞｼｯｸM-PRO" panose="020F0600000000000000" pitchFamily="50" charset="-128"/>
            </a:endParaRPr>
          </a:p>
        </p:txBody>
      </p:sp>
      <p:sp>
        <p:nvSpPr>
          <p:cNvPr id="2" name="スライド イメージ プレースホルダー 1">
            <a:extLst>
              <a:ext uri="{FF2B5EF4-FFF2-40B4-BE49-F238E27FC236}">
                <a16:creationId xmlns="" xmlns:a16="http://schemas.microsoft.com/office/drawing/2014/main" id="{2DB57A2E-BC09-4332-B4C2-D1F9F9BA246B}"/>
              </a:ext>
            </a:extLst>
          </p:cNvPr>
          <p:cNvSpPr>
            <a:spLocks noGrp="1" noRot="1" noChangeAspect="1"/>
          </p:cNvSpPr>
          <p:nvPr>
            <p:ph type="sldImg"/>
          </p:nvPr>
        </p:nvSpPr>
        <p:spPr>
          <a:xfrm>
            <a:off x="871538" y="533400"/>
            <a:ext cx="4872037" cy="3656013"/>
          </a:xfrm>
        </p:spPr>
      </p:sp>
      <p:sp>
        <p:nvSpPr>
          <p:cNvPr id="3" name="ノート プレースホルダー 2">
            <a:extLst>
              <a:ext uri="{FF2B5EF4-FFF2-40B4-BE49-F238E27FC236}">
                <a16:creationId xmlns="" xmlns:a16="http://schemas.microsoft.com/office/drawing/2014/main" id="{87602FB2-8A59-41FC-81DC-C41D8B96DAFA}"/>
              </a:ext>
            </a:extLst>
          </p:cNvPr>
          <p:cNvSpPr>
            <a:spLocks noGrp="1"/>
          </p:cNvSpPr>
          <p:nvPr>
            <p:ph type="body" idx="1"/>
          </p:nvPr>
        </p:nvSpPr>
        <p:spPr>
          <a:xfrm>
            <a:off x="666976" y="4454765"/>
            <a:ext cx="5340476" cy="4331066"/>
          </a:xfrm>
        </p:spPr>
        <p:txBody>
          <a:bodyPr/>
          <a:lstStyle/>
          <a:p>
            <a:pPr defTabSz="900884">
              <a:defRPr/>
            </a:pPr>
            <a:r>
              <a:rPr lang="ja-JP" altLang="en-US" dirty="0"/>
              <a:t>　</a:t>
            </a:r>
            <a:endParaRPr kumimoji="1" lang="ja-JP" altLang="en-US" dirty="0"/>
          </a:p>
        </p:txBody>
      </p:sp>
    </p:spTree>
    <p:extLst>
      <p:ext uri="{BB962C8B-B14F-4D97-AF65-F5344CB8AC3E}">
        <p14:creationId xmlns:p14="http://schemas.microsoft.com/office/powerpoint/2010/main" val="1829075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1173163" y="355600"/>
            <a:ext cx="4237037" cy="3178175"/>
          </a:xfrm>
          <a:ln/>
        </p:spPr>
      </p:sp>
      <p:sp>
        <p:nvSpPr>
          <p:cNvPr id="16387" name="ノート プレースホルダ 2"/>
          <p:cNvSpPr>
            <a:spLocks noGrp="1"/>
          </p:cNvSpPr>
          <p:nvPr>
            <p:ph type="body" idx="1"/>
          </p:nvPr>
        </p:nvSpPr>
        <p:spPr>
          <a:xfrm>
            <a:off x="605621" y="3769490"/>
            <a:ext cx="5466318" cy="51169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596"/>
              </a:spcBef>
            </a:pPr>
            <a:r>
              <a:rPr lang="ja-JP" altLang="en-US" sz="1100" dirty="0" smtClean="0">
                <a:latin typeface="メイリオ" panose="020B0604030504040204" pitchFamily="50" charset="-128"/>
                <a:ea typeface="メイリオ" panose="020B0604030504040204" pitchFamily="50" charset="-128"/>
              </a:rPr>
              <a:t>★皆さんも、お店で買い物</a:t>
            </a:r>
            <a:r>
              <a:rPr lang="ja-JP" altLang="en-US" sz="1100" dirty="0">
                <a:latin typeface="メイリオ" panose="020B0604030504040204" pitchFamily="50" charset="-128"/>
                <a:ea typeface="メイリオ" panose="020B0604030504040204" pitchFamily="50" charset="-128"/>
              </a:rPr>
              <a:t>をした時には「消費税」を負担しています</a:t>
            </a:r>
            <a:r>
              <a:rPr lang="ja-JP" altLang="en-US" sz="1100" dirty="0" smtClean="0">
                <a:latin typeface="メイリオ" panose="020B0604030504040204" pitchFamily="50" charset="-128"/>
                <a:ea typeface="メイリオ" panose="020B0604030504040204" pitchFamily="50" charset="-128"/>
              </a:rPr>
              <a:t>。</a:t>
            </a:r>
            <a:endParaRPr lang="ja-JP" altLang="en-US" sz="1100" dirty="0">
              <a:latin typeface="メイリオ" panose="020B0604030504040204" pitchFamily="50" charset="-128"/>
              <a:ea typeface="メイリオ" panose="020B0604030504040204" pitchFamily="50" charset="-128"/>
            </a:endParaRPr>
          </a:p>
          <a:p>
            <a:pPr eaLnBrk="1" hangingPunct="1">
              <a:spcBef>
                <a:spcPts val="596"/>
              </a:spcBef>
            </a:pPr>
            <a:r>
              <a:rPr lang="ja-JP" altLang="en-US" sz="1100" dirty="0">
                <a:latin typeface="メイリオ" panose="020B0604030504040204" pitchFamily="50" charset="-128"/>
                <a:ea typeface="メイリオ" panose="020B0604030504040204" pitchFamily="50" charset="-128"/>
              </a:rPr>
              <a:t>★</a:t>
            </a:r>
            <a:r>
              <a:rPr lang="ja-JP" altLang="en-US" sz="1100" dirty="0" smtClean="0">
                <a:latin typeface="メイリオ" panose="020B0604030504040204" pitchFamily="50" charset="-128"/>
                <a:ea typeface="メイリオ" panose="020B0604030504040204" pitchFamily="50" charset="-128"/>
              </a:rPr>
              <a:t>働く</a:t>
            </a:r>
            <a:r>
              <a:rPr lang="ja-JP" altLang="en-US" sz="1100" dirty="0">
                <a:latin typeface="メイリオ" panose="020B0604030504040204" pitchFamily="50" charset="-128"/>
                <a:ea typeface="メイリオ" panose="020B0604030504040204" pitchFamily="50" charset="-128"/>
              </a:rPr>
              <a:t>ようになると、所得に応じて「所得税」を納めるようになります</a:t>
            </a:r>
            <a:r>
              <a:rPr lang="ja-JP" altLang="en-US" sz="1100" dirty="0" smtClean="0">
                <a:latin typeface="メイリオ" panose="020B0604030504040204" pitchFamily="50" charset="-128"/>
                <a:ea typeface="メイリオ" panose="020B0604030504040204" pitchFamily="50" charset="-128"/>
              </a:rPr>
              <a:t>。</a:t>
            </a:r>
            <a:endParaRPr lang="en-US" altLang="ja-JP" sz="1100" dirty="0" smtClean="0">
              <a:latin typeface="メイリオ" panose="020B0604030504040204" pitchFamily="50" charset="-128"/>
              <a:ea typeface="メイリオ" panose="020B0604030504040204" pitchFamily="50" charset="-128"/>
            </a:endParaRPr>
          </a:p>
          <a:p>
            <a:pPr eaLnBrk="1" hangingPunct="1">
              <a:spcBef>
                <a:spcPts val="596"/>
              </a:spcBef>
            </a:pPr>
            <a:r>
              <a:rPr lang="ja-JP" altLang="en-US" sz="1100" dirty="0" smtClean="0">
                <a:latin typeface="メイリオ" panose="020B0604030504040204" pitchFamily="50" charset="-128"/>
                <a:ea typeface="メイリオ" panose="020B0604030504040204" pitchFamily="50" charset="-128"/>
              </a:rPr>
              <a:t>★なぜ</a:t>
            </a:r>
            <a:r>
              <a:rPr lang="ja-JP" altLang="en-US" sz="1100" dirty="0">
                <a:latin typeface="メイリオ" panose="020B0604030504040204" pitchFamily="50" charset="-128"/>
                <a:ea typeface="メイリオ" panose="020B0604030504040204" pitchFamily="50" charset="-128"/>
              </a:rPr>
              <a:t>このような税金が必要なのでしょうか</a:t>
            </a:r>
            <a:r>
              <a:rPr lang="ja-JP" altLang="en-US" sz="1100" dirty="0" smtClean="0">
                <a:latin typeface="メイリオ" panose="020B0604030504040204" pitchFamily="50" charset="-128"/>
                <a:ea typeface="メイリオ" panose="020B0604030504040204" pitchFamily="50" charset="-128"/>
              </a:rPr>
              <a:t>？</a:t>
            </a:r>
            <a:endParaRPr lang="en-US" altLang="ja-JP" sz="1100" dirty="0">
              <a:latin typeface="メイリオ" panose="020B0604030504040204" pitchFamily="50" charset="-128"/>
              <a:ea typeface="メイリオ" panose="020B0604030504040204" pitchFamily="50" charset="-128"/>
            </a:endParaRPr>
          </a:p>
          <a:p>
            <a:pPr eaLnBrk="1" hangingPunct="1">
              <a:spcBef>
                <a:spcPts val="596"/>
              </a:spcBef>
            </a:pPr>
            <a:endParaRPr lang="en-US" altLang="ja-JP" sz="1100" dirty="0" smtClean="0">
              <a:latin typeface="メイリオ" panose="020B0604030504040204" pitchFamily="50" charset="-128"/>
              <a:ea typeface="メイリオ" panose="020B0604030504040204" pitchFamily="50" charset="-128"/>
            </a:endParaRPr>
          </a:p>
          <a:p>
            <a:pPr eaLnBrk="1" hangingPunct="1">
              <a:spcBef>
                <a:spcPts val="596"/>
              </a:spcBef>
            </a:pPr>
            <a:r>
              <a:rPr lang="ja-JP" altLang="en-US" sz="1100" dirty="0" smtClean="0">
                <a:latin typeface="メイリオ" panose="020B0604030504040204" pitchFamily="50" charset="-128"/>
                <a:ea typeface="メイリオ" panose="020B0604030504040204" pitchFamily="50" charset="-128"/>
              </a:rPr>
              <a:t>★私たち</a:t>
            </a:r>
            <a:r>
              <a:rPr lang="ja-JP" altLang="en-US" sz="1100" dirty="0">
                <a:latin typeface="メイリオ" panose="020B0604030504040204" pitchFamily="50" charset="-128"/>
                <a:ea typeface="メイリオ" panose="020B0604030504040204" pitchFamily="50" charset="-128"/>
              </a:rPr>
              <a:t>は、暮らしの中で義務教育などいろいろな公共サービスを受けています</a:t>
            </a:r>
            <a:r>
              <a:rPr lang="ja-JP" altLang="en-US" sz="1100" dirty="0" smtClean="0">
                <a:latin typeface="メイリオ" panose="020B0604030504040204" pitchFamily="50" charset="-128"/>
                <a:ea typeface="メイリオ" panose="020B0604030504040204" pitchFamily="50" charset="-128"/>
              </a:rPr>
              <a:t>。</a:t>
            </a:r>
            <a:endParaRPr lang="ja-JP" altLang="en-US" sz="1100" dirty="0">
              <a:latin typeface="メイリオ" panose="020B0604030504040204" pitchFamily="50" charset="-128"/>
              <a:ea typeface="メイリオ" panose="020B0604030504040204" pitchFamily="50" charset="-128"/>
            </a:endParaRPr>
          </a:p>
          <a:p>
            <a:pPr eaLnBrk="1" hangingPunct="1">
              <a:spcBef>
                <a:spcPts val="596"/>
              </a:spcBef>
            </a:pPr>
            <a:r>
              <a:rPr lang="ja-JP" altLang="en-US" sz="1100" dirty="0" smtClean="0">
                <a:latin typeface="メイリオ" panose="020B0604030504040204" pitchFamily="50" charset="-128"/>
                <a:ea typeface="メイリオ" panose="020B0604030504040204" pitchFamily="50" charset="-128"/>
              </a:rPr>
              <a:t>国</a:t>
            </a:r>
            <a:r>
              <a:rPr lang="ja-JP" altLang="en-US" sz="1100" dirty="0">
                <a:latin typeface="メイリオ" panose="020B0604030504040204" pitchFamily="50" charset="-128"/>
                <a:ea typeface="メイリオ" panose="020B0604030504040204" pitchFamily="50" charset="-128"/>
              </a:rPr>
              <a:t>や地方公共団体では、これらの公共施設や公共サービスを提供するために、たくさんのお金が必要となります。</a:t>
            </a:r>
            <a:endParaRPr lang="en-US" altLang="ja-JP" sz="1100" dirty="0">
              <a:latin typeface="メイリオ" panose="020B0604030504040204" pitchFamily="50" charset="-128"/>
              <a:ea typeface="メイリオ" panose="020B0604030504040204" pitchFamily="50" charset="-128"/>
            </a:endParaRPr>
          </a:p>
          <a:p>
            <a:pPr eaLnBrk="1" hangingPunct="1">
              <a:spcBef>
                <a:spcPts val="596"/>
              </a:spcBef>
            </a:pPr>
            <a:r>
              <a:rPr lang="ja-JP" altLang="en-US" sz="1100" dirty="0" smtClean="0">
                <a:latin typeface="メイリオ" panose="020B0604030504040204" pitchFamily="50" charset="-128"/>
                <a:ea typeface="メイリオ" panose="020B0604030504040204" pitchFamily="50" charset="-128"/>
              </a:rPr>
              <a:t>それ</a:t>
            </a:r>
            <a:r>
              <a:rPr lang="ja-JP" altLang="en-US" sz="1100" dirty="0">
                <a:latin typeface="メイリオ" panose="020B0604030504040204" pitchFamily="50" charset="-128"/>
                <a:ea typeface="メイリオ" panose="020B0604030504040204" pitchFamily="50" charset="-128"/>
              </a:rPr>
              <a:t>を「税金」という形で集めて</a:t>
            </a:r>
            <a:r>
              <a:rPr lang="ja-JP" altLang="en-US" sz="1100" dirty="0" smtClean="0">
                <a:latin typeface="メイリオ" panose="020B0604030504040204" pitchFamily="50" charset="-128"/>
                <a:ea typeface="メイリオ" panose="020B0604030504040204" pitchFamily="50" charset="-128"/>
              </a:rPr>
              <a:t>います。</a:t>
            </a:r>
            <a:r>
              <a:rPr lang="ja-JP" altLang="en-US" sz="1100" dirty="0">
                <a:latin typeface="メイリオ" panose="020B0604030504040204" pitchFamily="50" charset="-128"/>
                <a:ea typeface="メイリオ" panose="020B0604030504040204" pitchFamily="50" charset="-128"/>
              </a:rPr>
              <a:t>★</a:t>
            </a:r>
          </a:p>
        </p:txBody>
      </p:sp>
      <p:sp>
        <p:nvSpPr>
          <p:cNvPr id="1638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691756" indent="-26000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068360" indent="-207999">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500116" indent="-207999">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1930297" indent="-207999">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384114" indent="-207999"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837931" indent="-207999"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291747" indent="-207999"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745564" indent="-207999"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E47D23D4-70C7-4ADC-8C7A-DEB81E416EC9}" type="slidenum">
              <a:rPr lang="en-US" altLang="ja-JP" smtClean="0">
                <a:ea typeface="ＭＳ Ｐゴシック" panose="020B0600070205080204" pitchFamily="50" charset="-128"/>
              </a:rPr>
              <a:pPr>
                <a:spcBef>
                  <a:spcPct val="0"/>
                </a:spcBef>
              </a:pPr>
              <a:t>6</a:t>
            </a:fld>
            <a:endParaRPr lang="en-US" altLang="ja-JP" smtClean="0">
              <a:ea typeface="ＭＳ Ｐゴシック" panose="020B0600070205080204" pitchFamily="50" charset="-128"/>
            </a:endParaRPr>
          </a:p>
        </p:txBody>
      </p:sp>
    </p:spTree>
    <p:extLst>
      <p:ext uri="{BB962C8B-B14F-4D97-AF65-F5344CB8AC3E}">
        <p14:creationId xmlns:p14="http://schemas.microsoft.com/office/powerpoint/2010/main" val="4052270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spcBef>
                <a:spcPts val="596"/>
              </a:spcBef>
            </a:pPr>
            <a:r>
              <a:rPr lang="ja-JP" altLang="en-US" dirty="0">
                <a:latin typeface="HG丸ｺﾞｼｯｸM-PRO" panose="020F0600000000000000" pitchFamily="50" charset="-128"/>
                <a:ea typeface="HG丸ｺﾞｼｯｸM-PRO" panose="020F0600000000000000" pitchFamily="50" charset="-128"/>
              </a:rPr>
              <a:t>　</a:t>
            </a:r>
            <a:r>
              <a:rPr lang="ja-JP" altLang="en-US" sz="1100" dirty="0">
                <a:latin typeface="メイリオ" panose="020B0604030504040204" pitchFamily="50" charset="-128"/>
                <a:ea typeface="メイリオ" panose="020B0604030504040204" pitchFamily="50" charset="-128"/>
              </a:rPr>
              <a:t>税金はどのくらい公共サービスに使われているのでしょう</a:t>
            </a:r>
            <a:r>
              <a:rPr lang="ja-JP" altLang="en-US" sz="1100" dirty="0" smtClean="0">
                <a:latin typeface="メイリオ" panose="020B0604030504040204" pitchFamily="50" charset="-128"/>
                <a:ea typeface="メイリオ" panose="020B0604030504040204" pitchFamily="50" charset="-128"/>
              </a:rPr>
              <a:t>か、</a:t>
            </a:r>
            <a:r>
              <a:rPr lang="ja-JP" altLang="en-US" sz="1100" dirty="0" smtClean="0">
                <a:solidFill>
                  <a:sysClr val="windowText" lastClr="000000"/>
                </a:solidFill>
                <a:latin typeface="メイリオ" panose="020B0604030504040204" pitchFamily="50" charset="-128"/>
                <a:ea typeface="メイリオ" panose="020B0604030504040204" pitchFamily="50" charset="-128"/>
              </a:rPr>
              <a:t>１年間</a:t>
            </a:r>
            <a:r>
              <a:rPr lang="ja-JP" altLang="en-US" sz="1100" dirty="0">
                <a:solidFill>
                  <a:sysClr val="windowText" lastClr="000000"/>
                </a:solidFill>
                <a:latin typeface="メイリオ" panose="020B0604030504040204" pitchFamily="50" charset="-128"/>
                <a:ea typeface="メイリオ" panose="020B0604030504040204" pitchFamily="50" charset="-128"/>
              </a:rPr>
              <a:t>に国民一人当たりに使われている税金を見てみましょう。</a:t>
            </a:r>
            <a:endParaRPr lang="en-US" altLang="ja-JP" sz="1100" dirty="0">
              <a:latin typeface="メイリオ" panose="020B0604030504040204" pitchFamily="50" charset="-128"/>
              <a:ea typeface="メイリオ" panose="020B0604030504040204" pitchFamily="50" charset="-128"/>
            </a:endParaRPr>
          </a:p>
          <a:p>
            <a:pPr eaLnBrk="1" hangingPunct="1">
              <a:spcBef>
                <a:spcPts val="596"/>
              </a:spcBef>
            </a:pPr>
            <a:r>
              <a:rPr lang="ja-JP" altLang="en-US" sz="1100" dirty="0">
                <a:latin typeface="メイリオ" panose="020B0604030504040204" pitchFamily="50" charset="-128"/>
                <a:ea typeface="メイリオ" panose="020B0604030504040204" pitchFamily="50" charset="-128"/>
              </a:rPr>
              <a:t>　</a:t>
            </a:r>
            <a:r>
              <a:rPr lang="ja-JP" altLang="en-US" sz="1100" dirty="0" smtClean="0">
                <a:latin typeface="メイリオ" panose="020B0604030504040204" pitchFamily="50" charset="-128"/>
                <a:ea typeface="メイリオ" panose="020B0604030504040204" pitchFamily="50" charset="-128"/>
              </a:rPr>
              <a:t>★犯罪</a:t>
            </a:r>
            <a:r>
              <a:rPr lang="ja-JP" altLang="en-US" sz="1100" dirty="0">
                <a:latin typeface="メイリオ" panose="020B0604030504040204" pitchFamily="50" charset="-128"/>
                <a:ea typeface="メイリオ" panose="020B0604030504040204" pitchFamily="50" charset="-128"/>
              </a:rPr>
              <a:t>、事故防止及び消火活動などのために、一人当たり年間約</a:t>
            </a:r>
            <a:r>
              <a:rPr lang="en-US" altLang="ja-JP" sz="1100" dirty="0">
                <a:latin typeface="メイリオ" panose="020B0604030504040204" pitchFamily="50" charset="-128"/>
                <a:ea typeface="メイリオ" panose="020B0604030504040204" pitchFamily="50" charset="-128"/>
              </a:rPr>
              <a:t>4</a:t>
            </a:r>
            <a:r>
              <a:rPr lang="ja-JP" altLang="en-US" sz="1100" dirty="0" smtClean="0">
                <a:latin typeface="メイリオ" panose="020B0604030504040204" pitchFamily="50" charset="-128"/>
                <a:ea typeface="メイリオ" panose="020B0604030504040204" pitchFamily="50" charset="-128"/>
              </a:rPr>
              <a:t>万</a:t>
            </a:r>
            <a:r>
              <a:rPr lang="en-US" altLang="ja-JP" sz="1100" dirty="0" smtClean="0">
                <a:latin typeface="メイリオ" panose="020B0604030504040204" pitchFamily="50" charset="-128"/>
                <a:ea typeface="メイリオ" panose="020B0604030504040204" pitchFamily="50" charset="-128"/>
              </a:rPr>
              <a:t>3,100</a:t>
            </a:r>
            <a:r>
              <a:rPr lang="ja-JP" altLang="en-US" sz="1100" dirty="0">
                <a:latin typeface="メイリオ" panose="020B0604030504040204" pitchFamily="50" charset="-128"/>
                <a:ea typeface="メイリオ" panose="020B0604030504040204" pitchFamily="50" charset="-128"/>
              </a:rPr>
              <a:t>円</a:t>
            </a:r>
            <a:endParaRPr lang="en-US" altLang="ja-JP" sz="1100" dirty="0">
              <a:latin typeface="メイリオ" panose="020B0604030504040204" pitchFamily="50" charset="-128"/>
              <a:ea typeface="メイリオ" panose="020B0604030504040204" pitchFamily="50" charset="-128"/>
            </a:endParaRPr>
          </a:p>
          <a:p>
            <a:pPr eaLnBrk="1" hangingPunct="1">
              <a:spcBef>
                <a:spcPts val="596"/>
              </a:spcBef>
            </a:pPr>
            <a:r>
              <a:rPr lang="ja-JP" altLang="en-US" sz="1100" dirty="0">
                <a:latin typeface="メイリオ" panose="020B0604030504040204" pitchFamily="50" charset="-128"/>
                <a:ea typeface="メイリオ" panose="020B0604030504040204" pitchFamily="50" charset="-128"/>
              </a:rPr>
              <a:t>　</a:t>
            </a:r>
            <a:r>
              <a:rPr lang="ja-JP" altLang="en-US" sz="1100" dirty="0" smtClean="0">
                <a:latin typeface="メイリオ" panose="020B0604030504040204" pitchFamily="50" charset="-128"/>
                <a:ea typeface="メイリオ" panose="020B0604030504040204" pitchFamily="50" charset="-128"/>
              </a:rPr>
              <a:t>★ゴミ</a:t>
            </a:r>
            <a:r>
              <a:rPr lang="ja-JP" altLang="en-US" sz="1100" dirty="0">
                <a:latin typeface="メイリオ" panose="020B0604030504040204" pitchFamily="50" charset="-128"/>
                <a:ea typeface="メイリオ" panose="020B0604030504040204" pitchFamily="50" charset="-128"/>
              </a:rPr>
              <a:t>の処理などのために、一人当たり年間約</a:t>
            </a:r>
            <a:r>
              <a:rPr lang="en-US" altLang="ja-JP" sz="1100" dirty="0">
                <a:latin typeface="メイリオ" panose="020B0604030504040204" pitchFamily="50" charset="-128"/>
                <a:ea typeface="メイリオ" panose="020B0604030504040204" pitchFamily="50" charset="-128"/>
              </a:rPr>
              <a:t>1</a:t>
            </a:r>
            <a:r>
              <a:rPr lang="ja-JP" altLang="en-US" sz="1100" dirty="0" smtClean="0">
                <a:latin typeface="メイリオ" panose="020B0604030504040204" pitchFamily="50" charset="-128"/>
                <a:ea typeface="メイリオ" panose="020B0604030504040204" pitchFamily="50" charset="-128"/>
              </a:rPr>
              <a:t>万</a:t>
            </a:r>
            <a:r>
              <a:rPr lang="en-US" altLang="ja-JP" sz="1100" dirty="0" smtClean="0">
                <a:latin typeface="メイリオ" panose="020B0604030504040204" pitchFamily="50" charset="-128"/>
                <a:ea typeface="メイリオ" panose="020B0604030504040204" pitchFamily="50" charset="-128"/>
              </a:rPr>
              <a:t>9,700</a:t>
            </a:r>
            <a:r>
              <a:rPr lang="ja-JP" altLang="en-US" sz="1100" dirty="0">
                <a:latin typeface="メイリオ" panose="020B0604030504040204" pitchFamily="50" charset="-128"/>
                <a:ea typeface="メイリオ" panose="020B0604030504040204" pitchFamily="50" charset="-128"/>
              </a:rPr>
              <a:t>円</a:t>
            </a:r>
            <a:endParaRPr lang="en-US" altLang="ja-JP" sz="1100" dirty="0">
              <a:latin typeface="メイリオ" panose="020B0604030504040204" pitchFamily="50" charset="-128"/>
              <a:ea typeface="メイリオ" panose="020B0604030504040204" pitchFamily="50" charset="-128"/>
            </a:endParaRPr>
          </a:p>
          <a:p>
            <a:pPr eaLnBrk="1" hangingPunct="1">
              <a:spcBef>
                <a:spcPts val="596"/>
              </a:spcBef>
            </a:pPr>
            <a:r>
              <a:rPr lang="ja-JP" altLang="en-US" sz="1100" dirty="0">
                <a:latin typeface="メイリオ" panose="020B0604030504040204" pitchFamily="50" charset="-128"/>
                <a:ea typeface="メイリオ" panose="020B0604030504040204" pitchFamily="50" charset="-128"/>
              </a:rPr>
              <a:t>　</a:t>
            </a:r>
            <a:r>
              <a:rPr lang="ja-JP" altLang="en-US" sz="1100" dirty="0" smtClean="0">
                <a:latin typeface="メイリオ" panose="020B0604030504040204" pitchFamily="50" charset="-128"/>
                <a:ea typeface="メイリオ" panose="020B0604030504040204" pitchFamily="50" charset="-128"/>
              </a:rPr>
              <a:t>★病気</a:t>
            </a:r>
            <a:r>
              <a:rPr lang="ja-JP" altLang="en-US" sz="1100" dirty="0">
                <a:latin typeface="メイリオ" panose="020B0604030504040204" pitchFamily="50" charset="-128"/>
                <a:ea typeface="メイリオ" panose="020B0604030504040204" pitchFamily="50" charset="-128"/>
              </a:rPr>
              <a:t>などの治療のために、一人当たり年間約</a:t>
            </a:r>
            <a:r>
              <a:rPr lang="en-US" altLang="ja-JP" sz="1100" dirty="0">
                <a:latin typeface="メイリオ" panose="020B0604030504040204" pitchFamily="50" charset="-128"/>
                <a:ea typeface="メイリオ" panose="020B0604030504040204" pitchFamily="50" charset="-128"/>
              </a:rPr>
              <a:t>13</a:t>
            </a:r>
            <a:r>
              <a:rPr lang="ja-JP" altLang="en-US" sz="1100" dirty="0" smtClean="0">
                <a:latin typeface="メイリオ" panose="020B0604030504040204" pitchFamily="50" charset="-128"/>
                <a:ea typeface="メイリオ" panose="020B0604030504040204" pitchFamily="50" charset="-128"/>
              </a:rPr>
              <a:t>万</a:t>
            </a:r>
            <a:r>
              <a:rPr lang="en-US" altLang="ja-JP" sz="1100" dirty="0" smtClean="0">
                <a:latin typeface="メイリオ" panose="020B0604030504040204" pitchFamily="50" charset="-128"/>
                <a:ea typeface="メイリオ" panose="020B0604030504040204" pitchFamily="50" charset="-128"/>
              </a:rPr>
              <a:t>4,600</a:t>
            </a:r>
            <a:r>
              <a:rPr lang="ja-JP" altLang="en-US" sz="1100" dirty="0">
                <a:latin typeface="メイリオ" panose="020B0604030504040204" pitchFamily="50" charset="-128"/>
                <a:ea typeface="メイリオ" panose="020B0604030504040204" pitchFamily="50" charset="-128"/>
              </a:rPr>
              <a:t>円の税金が使われています</a:t>
            </a:r>
            <a:r>
              <a:rPr lang="ja-JP" altLang="en-US" sz="1100" dirty="0" smtClean="0">
                <a:latin typeface="メイリオ" panose="020B0604030504040204" pitchFamily="50" charset="-128"/>
                <a:ea typeface="メイリオ" panose="020B0604030504040204" pitchFamily="50" charset="-128"/>
              </a:rPr>
              <a:t>。★</a:t>
            </a:r>
            <a:endParaRPr kumimoji="1" lang="ja-JP" altLang="en-US" sz="110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pPr>
              <a:defRPr/>
            </a:pPr>
            <a:fld id="{CBAF4DFD-2B6F-4FD3-96E4-960227A11A71}" type="slidenum">
              <a:rPr lang="en-US" altLang="ja-JP" smtClean="0"/>
              <a:pPr>
                <a:defRPr/>
              </a:pPr>
              <a:t>7</a:t>
            </a:fld>
            <a:endParaRPr lang="en-US" altLang="ja-JP"/>
          </a:p>
        </p:txBody>
      </p:sp>
    </p:spTree>
    <p:extLst>
      <p:ext uri="{BB962C8B-B14F-4D97-AF65-F5344CB8AC3E}">
        <p14:creationId xmlns:p14="http://schemas.microsoft.com/office/powerpoint/2010/main" val="2274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pPr eaLnBrk="1" hangingPunct="1">
              <a:spcBef>
                <a:spcPts val="596"/>
              </a:spcBef>
            </a:pPr>
            <a:r>
              <a:rPr lang="ja-JP" altLang="en-US" sz="1100" dirty="0" smtClean="0">
                <a:latin typeface="メイリオ" panose="020B0604030504040204" pitchFamily="50" charset="-128"/>
                <a:ea typeface="メイリオ" panose="020B0604030504040204" pitchFamily="50" charset="-128"/>
              </a:rPr>
              <a:t>教育</a:t>
            </a:r>
            <a:r>
              <a:rPr lang="ja-JP" altLang="en-US" sz="1100" dirty="0">
                <a:latin typeface="メイリオ" panose="020B0604030504040204" pitchFamily="50" charset="-128"/>
                <a:ea typeface="メイリオ" panose="020B0604030504040204" pitchFamily="50" charset="-128"/>
              </a:rPr>
              <a:t>にはどのくらいの税金が使われているか見てみましょう</a:t>
            </a:r>
            <a:r>
              <a:rPr lang="ja-JP" altLang="en-US" sz="1100" dirty="0" smtClean="0">
                <a:latin typeface="メイリオ" panose="020B0604030504040204" pitchFamily="50" charset="-128"/>
                <a:ea typeface="メイリオ" panose="020B0604030504040204" pitchFamily="50" charset="-128"/>
              </a:rPr>
              <a:t>。</a:t>
            </a:r>
            <a:endParaRPr lang="en-US" altLang="ja-JP" sz="1100" dirty="0">
              <a:latin typeface="メイリオ" panose="020B0604030504040204" pitchFamily="50" charset="-128"/>
              <a:ea typeface="メイリオ" panose="020B0604030504040204" pitchFamily="50" charset="-128"/>
            </a:endParaRPr>
          </a:p>
          <a:p>
            <a:pPr eaLnBrk="1" hangingPunct="1">
              <a:spcBef>
                <a:spcPts val="596"/>
              </a:spcBef>
            </a:pPr>
            <a:r>
              <a:rPr lang="ja-JP" altLang="en-US" sz="1100" dirty="0" smtClean="0">
                <a:latin typeface="メイリオ" panose="020B0604030504040204" pitchFamily="50" charset="-128"/>
                <a:ea typeface="メイリオ" panose="020B0604030504040204" pitchFamily="50" charset="-128"/>
              </a:rPr>
              <a:t>公立</a:t>
            </a:r>
            <a:r>
              <a:rPr lang="ja-JP" altLang="en-US" sz="1100" dirty="0">
                <a:latin typeface="メイリオ" panose="020B0604030504040204" pitchFamily="50" charset="-128"/>
                <a:ea typeface="メイリオ" panose="020B0604030504040204" pitchFamily="50" charset="-128"/>
              </a:rPr>
              <a:t>学校の児童・生徒一人当たりに使われる教育費は</a:t>
            </a:r>
            <a:endParaRPr lang="en-US" altLang="ja-JP" sz="1100" dirty="0">
              <a:latin typeface="メイリオ" panose="020B0604030504040204" pitchFamily="50" charset="-128"/>
              <a:ea typeface="メイリオ" panose="020B0604030504040204" pitchFamily="50" charset="-128"/>
            </a:endParaRPr>
          </a:p>
          <a:p>
            <a:pPr eaLnBrk="1" hangingPunct="1">
              <a:spcBef>
                <a:spcPts val="596"/>
              </a:spcBef>
            </a:pPr>
            <a:r>
              <a:rPr lang="ja-JP" altLang="en-US" sz="1100" dirty="0" smtClean="0">
                <a:latin typeface="メイリオ" panose="020B0604030504040204" pitchFamily="50" charset="-128"/>
                <a:ea typeface="メイリオ" panose="020B0604030504040204" pitchFamily="50" charset="-128"/>
              </a:rPr>
              <a:t>★小学校</a:t>
            </a:r>
            <a:r>
              <a:rPr lang="ja-JP" altLang="en-US" sz="1100" dirty="0">
                <a:latin typeface="メイリオ" panose="020B0604030504040204" pitchFamily="50" charset="-128"/>
                <a:ea typeface="メイリオ" panose="020B0604030504040204" pitchFamily="50" charset="-128"/>
              </a:rPr>
              <a:t>では、一人当たり年間</a:t>
            </a:r>
            <a:r>
              <a:rPr lang="ja-JP" altLang="en-US" sz="1100" dirty="0" smtClean="0">
                <a:latin typeface="メイリオ" panose="020B0604030504040204" pitchFamily="50" charset="-128"/>
                <a:ea typeface="メイリオ" panose="020B0604030504040204" pitchFamily="50" charset="-128"/>
              </a:rPr>
              <a:t>約</a:t>
            </a:r>
            <a:r>
              <a:rPr lang="en-US" altLang="ja-JP" sz="1100" dirty="0" smtClean="0">
                <a:latin typeface="メイリオ" panose="020B0604030504040204" pitchFamily="50" charset="-128"/>
                <a:ea typeface="メイリオ" panose="020B0604030504040204" pitchFamily="50" charset="-128"/>
              </a:rPr>
              <a:t>92</a:t>
            </a:r>
            <a:r>
              <a:rPr lang="ja-JP" altLang="en-US" sz="1100" dirty="0" smtClean="0">
                <a:latin typeface="メイリオ" panose="020B0604030504040204" pitchFamily="50" charset="-128"/>
                <a:ea typeface="メイリオ" panose="020B0604030504040204" pitchFamily="50" charset="-128"/>
              </a:rPr>
              <a:t>万</a:t>
            </a:r>
            <a:r>
              <a:rPr lang="en-US" altLang="ja-JP" sz="1100" dirty="0" smtClean="0">
                <a:latin typeface="メイリオ" panose="020B0604030504040204" pitchFamily="50" charset="-128"/>
                <a:ea typeface="メイリオ" panose="020B0604030504040204" pitchFamily="50" charset="-128"/>
              </a:rPr>
              <a:t>8,000</a:t>
            </a:r>
            <a:r>
              <a:rPr lang="ja-JP" altLang="en-US" sz="1100" dirty="0">
                <a:latin typeface="メイリオ" panose="020B0604030504040204" pitchFamily="50" charset="-128"/>
                <a:ea typeface="メイリオ" panose="020B0604030504040204" pitchFamily="50" charset="-128"/>
              </a:rPr>
              <a:t>円</a:t>
            </a:r>
            <a:endParaRPr lang="en-US" altLang="ja-JP" sz="1100" dirty="0">
              <a:latin typeface="メイリオ" panose="020B0604030504040204" pitchFamily="50" charset="-128"/>
              <a:ea typeface="メイリオ" panose="020B0604030504040204" pitchFamily="50" charset="-128"/>
            </a:endParaRPr>
          </a:p>
          <a:p>
            <a:pPr eaLnBrk="1" hangingPunct="1">
              <a:spcBef>
                <a:spcPts val="596"/>
              </a:spcBef>
            </a:pPr>
            <a:r>
              <a:rPr lang="ja-JP" altLang="en-US" sz="1100" dirty="0" smtClean="0">
                <a:latin typeface="メイリオ" panose="020B0604030504040204" pitchFamily="50" charset="-128"/>
                <a:ea typeface="メイリオ" panose="020B0604030504040204" pitchFamily="50" charset="-128"/>
              </a:rPr>
              <a:t>★中学校</a:t>
            </a:r>
            <a:r>
              <a:rPr lang="ja-JP" altLang="en-US" sz="1100" dirty="0">
                <a:latin typeface="メイリオ" panose="020B0604030504040204" pitchFamily="50" charset="-128"/>
                <a:ea typeface="メイリオ" panose="020B0604030504040204" pitchFamily="50" charset="-128"/>
              </a:rPr>
              <a:t>では、一人当たり年間約</a:t>
            </a:r>
            <a:r>
              <a:rPr lang="en-US" altLang="ja-JP" sz="1100" dirty="0" smtClean="0">
                <a:latin typeface="メイリオ" panose="020B0604030504040204" pitchFamily="50" charset="-128"/>
                <a:ea typeface="メイリオ" panose="020B0604030504040204" pitchFamily="50" charset="-128"/>
              </a:rPr>
              <a:t>109</a:t>
            </a:r>
            <a:r>
              <a:rPr lang="ja-JP" altLang="en-US" sz="1100" dirty="0" smtClean="0">
                <a:latin typeface="メイリオ" panose="020B0604030504040204" pitchFamily="50" charset="-128"/>
                <a:ea typeface="メイリオ" panose="020B0604030504040204" pitchFamily="50" charset="-128"/>
              </a:rPr>
              <a:t>万</a:t>
            </a:r>
            <a:r>
              <a:rPr lang="en-US" altLang="ja-JP" sz="1100" dirty="0">
                <a:latin typeface="メイリオ" panose="020B0604030504040204" pitchFamily="50" charset="-128"/>
                <a:ea typeface="メイリオ" panose="020B0604030504040204" pitchFamily="50" charset="-128"/>
              </a:rPr>
              <a:t>1</a:t>
            </a:r>
            <a:r>
              <a:rPr lang="en-US" altLang="ja-JP" sz="1100" dirty="0" smtClean="0">
                <a:latin typeface="メイリオ" panose="020B0604030504040204" pitchFamily="50" charset="-128"/>
                <a:ea typeface="メイリオ" panose="020B0604030504040204" pitchFamily="50" charset="-128"/>
              </a:rPr>
              <a:t>,000</a:t>
            </a:r>
            <a:r>
              <a:rPr lang="ja-JP" altLang="en-US" sz="1100" dirty="0">
                <a:latin typeface="メイリオ" panose="020B0604030504040204" pitchFamily="50" charset="-128"/>
                <a:ea typeface="メイリオ" panose="020B0604030504040204" pitchFamily="50" charset="-128"/>
              </a:rPr>
              <a:t>円</a:t>
            </a:r>
          </a:p>
          <a:p>
            <a:pPr eaLnBrk="1" hangingPunct="1">
              <a:spcBef>
                <a:spcPts val="596"/>
              </a:spcBef>
            </a:pPr>
            <a:r>
              <a:rPr lang="ja-JP" altLang="en-US" sz="1100" dirty="0" smtClean="0">
                <a:latin typeface="メイリオ" panose="020B0604030504040204" pitchFamily="50" charset="-128"/>
                <a:ea typeface="メイリオ" panose="020B0604030504040204" pitchFamily="50" charset="-128"/>
              </a:rPr>
              <a:t>★高等学校</a:t>
            </a:r>
            <a:r>
              <a:rPr lang="ja-JP" altLang="en-US" sz="1100" dirty="0">
                <a:latin typeface="メイリオ" panose="020B0604030504040204" pitchFamily="50" charset="-128"/>
                <a:ea typeface="メイリオ" panose="020B0604030504040204" pitchFamily="50" charset="-128"/>
              </a:rPr>
              <a:t>では、一人当たり年間</a:t>
            </a:r>
            <a:r>
              <a:rPr lang="ja-JP" altLang="en-US" sz="1100" dirty="0" smtClean="0">
                <a:latin typeface="メイリオ" panose="020B0604030504040204" pitchFamily="50" charset="-128"/>
                <a:ea typeface="メイリオ" panose="020B0604030504040204" pitchFamily="50" charset="-128"/>
              </a:rPr>
              <a:t>約</a:t>
            </a:r>
            <a:r>
              <a:rPr lang="en-US" altLang="ja-JP" sz="1100" dirty="0" smtClean="0">
                <a:latin typeface="メイリオ" panose="020B0604030504040204" pitchFamily="50" charset="-128"/>
                <a:ea typeface="メイリオ" panose="020B0604030504040204" pitchFamily="50" charset="-128"/>
              </a:rPr>
              <a:t>101</a:t>
            </a:r>
            <a:r>
              <a:rPr lang="ja-JP" altLang="en-US" sz="1100" dirty="0" smtClean="0">
                <a:latin typeface="メイリオ" panose="020B0604030504040204" pitchFamily="50" charset="-128"/>
                <a:ea typeface="メイリオ" panose="020B0604030504040204" pitchFamily="50" charset="-128"/>
              </a:rPr>
              <a:t>万</a:t>
            </a:r>
            <a:r>
              <a:rPr lang="en-US" altLang="ja-JP" sz="1100" dirty="0" smtClean="0">
                <a:latin typeface="メイリオ" panose="020B0604030504040204" pitchFamily="50" charset="-128"/>
                <a:ea typeface="メイリオ" panose="020B0604030504040204" pitchFamily="50" charset="-128"/>
              </a:rPr>
              <a:t>6,000</a:t>
            </a:r>
            <a:r>
              <a:rPr lang="ja-JP" altLang="en-US" sz="1100" dirty="0">
                <a:latin typeface="メイリオ" panose="020B0604030504040204" pitchFamily="50" charset="-128"/>
                <a:ea typeface="メイリオ" panose="020B0604030504040204" pitchFamily="50" charset="-128"/>
              </a:rPr>
              <a:t>円</a:t>
            </a:r>
          </a:p>
          <a:p>
            <a:pPr eaLnBrk="1" hangingPunct="1">
              <a:spcBef>
                <a:spcPts val="596"/>
              </a:spcBef>
            </a:pPr>
            <a:r>
              <a:rPr lang="ja-JP" altLang="en-US" sz="1100" dirty="0" smtClean="0">
                <a:latin typeface="メイリオ" panose="020B0604030504040204" pitchFamily="50" charset="-128"/>
                <a:ea typeface="メイリオ" panose="020B0604030504040204" pitchFamily="50" charset="-128"/>
              </a:rPr>
              <a:t>★高等学校</a:t>
            </a:r>
            <a:r>
              <a:rPr lang="ja-JP" altLang="en-US" sz="1100" dirty="0">
                <a:latin typeface="メイリオ" panose="020B0604030504040204" pitchFamily="50" charset="-128"/>
                <a:ea typeface="メイリオ" panose="020B0604030504040204" pitchFamily="50" charset="-128"/>
              </a:rPr>
              <a:t>までの</a:t>
            </a:r>
            <a:r>
              <a:rPr lang="en-US" altLang="ja-JP" sz="1100" dirty="0">
                <a:latin typeface="メイリオ" panose="020B0604030504040204" pitchFamily="50" charset="-128"/>
                <a:ea typeface="メイリオ" panose="020B0604030504040204" pitchFamily="50" charset="-128"/>
              </a:rPr>
              <a:t>12</a:t>
            </a:r>
            <a:r>
              <a:rPr lang="ja-JP" altLang="en-US" sz="1100" dirty="0">
                <a:latin typeface="メイリオ" panose="020B0604030504040204" pitchFamily="50" charset="-128"/>
                <a:ea typeface="メイリオ" panose="020B0604030504040204" pitchFamily="50" charset="-128"/>
              </a:rPr>
              <a:t>年間で、一人当たり約</a:t>
            </a:r>
            <a:r>
              <a:rPr lang="en-US" altLang="ja-JP" sz="1100" dirty="0" smtClean="0">
                <a:latin typeface="メイリオ" panose="020B0604030504040204" pitchFamily="50" charset="-128"/>
                <a:ea typeface="メイリオ" panose="020B0604030504040204" pitchFamily="50" charset="-128"/>
              </a:rPr>
              <a:t>1,188</a:t>
            </a:r>
            <a:r>
              <a:rPr lang="ja-JP" altLang="en-US" sz="1100" dirty="0" smtClean="0">
                <a:latin typeface="メイリオ" panose="020B0604030504040204" pitchFamily="50" charset="-128"/>
                <a:ea typeface="メイリオ" panose="020B0604030504040204" pitchFamily="50" charset="-128"/>
              </a:rPr>
              <a:t>万</a:t>
            </a:r>
            <a:r>
              <a:rPr lang="en-US" altLang="ja-JP" sz="1100" dirty="0">
                <a:latin typeface="メイリオ" panose="020B0604030504040204" pitchFamily="50" charset="-128"/>
                <a:ea typeface="メイリオ" panose="020B0604030504040204" pitchFamily="50" charset="-128"/>
              </a:rPr>
              <a:t>9</a:t>
            </a:r>
            <a:r>
              <a:rPr lang="en-US" altLang="ja-JP" sz="1100" dirty="0" smtClean="0">
                <a:latin typeface="メイリオ" panose="020B0604030504040204" pitchFamily="50" charset="-128"/>
                <a:ea typeface="メイリオ" panose="020B0604030504040204" pitchFamily="50" charset="-128"/>
              </a:rPr>
              <a:t>,000</a:t>
            </a:r>
            <a:r>
              <a:rPr lang="ja-JP" altLang="en-US" sz="1100" dirty="0" smtClean="0">
                <a:latin typeface="メイリオ" panose="020B0604030504040204" pitchFamily="50" charset="-128"/>
                <a:ea typeface="メイリオ" panose="020B0604030504040204" pitchFamily="50" charset="-128"/>
              </a:rPr>
              <a:t>円となります★。</a:t>
            </a:r>
            <a:endParaRPr lang="ja-JP" altLang="en-US" sz="1100" dirty="0">
              <a:latin typeface="メイリオ" panose="020B0604030504040204" pitchFamily="50" charset="-128"/>
              <a:ea typeface="メイリオ" panose="020B0604030504040204" pitchFamily="50" charset="-128"/>
            </a:endParaRPr>
          </a:p>
          <a:p>
            <a:endParaRPr kumimoji="1" lang="ja-JP" altLang="en-US" sz="110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pPr>
              <a:defRPr/>
            </a:pPr>
            <a:fld id="{CBAF4DFD-2B6F-4FD3-96E4-960227A11A71}" type="slidenum">
              <a:rPr lang="en-US" altLang="ja-JP" smtClean="0"/>
              <a:pPr>
                <a:defRPr/>
              </a:pPr>
              <a:t>8</a:t>
            </a:fld>
            <a:endParaRPr lang="en-US" altLang="ja-JP"/>
          </a:p>
        </p:txBody>
      </p:sp>
    </p:spTree>
    <p:extLst>
      <p:ext uri="{BB962C8B-B14F-4D97-AF65-F5344CB8AC3E}">
        <p14:creationId xmlns:p14="http://schemas.microsoft.com/office/powerpoint/2010/main" val="3691690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a:effectLst>
            <a:outerShdw blurRad="50800" dist="38100" dir="2700000" algn="tl" rotWithShape="0">
              <a:prstClr val="black">
                <a:alpha val="40000"/>
              </a:prstClr>
            </a:outerShdw>
          </a:effectLst>
        </p:spPr>
        <p:txBody>
          <a:bodyPr anchor="b"/>
          <a:lstStyle>
            <a:lvl1pPr algn="ctr">
              <a:defRPr sz="6000"/>
            </a:lvl1pPr>
          </a:lstStyle>
          <a:p>
            <a:r>
              <a:rPr kumimoji="1" lang="ja-JP" altLang="en-US" dirty="0"/>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94DC8BB-E066-4B63-8DFF-A54A20473421}" type="datetime1">
              <a:rPr kumimoji="1" lang="ja-JP" altLang="en-US" smtClean="0"/>
              <a:t>2022/5/27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0FF6F17-0D75-4A52-9621-CC0F8D8CB105}" type="slidenum">
              <a:rPr kumimoji="1" lang="ja-JP" altLang="en-US" smtClean="0"/>
              <a:t>‹#›</a:t>
            </a:fld>
            <a:endParaRPr kumimoji="1" lang="ja-JP" altLang="en-US" dirty="0"/>
          </a:p>
        </p:txBody>
      </p:sp>
    </p:spTree>
    <p:extLst>
      <p:ext uri="{BB962C8B-B14F-4D97-AF65-F5344CB8AC3E}">
        <p14:creationId xmlns:p14="http://schemas.microsoft.com/office/powerpoint/2010/main" val="590815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0" y="2"/>
            <a:ext cx="9140400" cy="972000"/>
          </a:xfrm>
          <a:solidFill>
            <a:srgbClr val="0070C0"/>
          </a:solidFill>
          <a:effectLst/>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101A0F0-57C2-41D7-8C02-3508FA895C4F}" type="datetime1">
              <a:rPr kumimoji="1" lang="ja-JP" altLang="en-US" smtClean="0"/>
              <a:t>2022/5/27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0FF6F17-0D75-4A52-9621-CC0F8D8CB105}" type="slidenum">
              <a:rPr kumimoji="1" lang="ja-JP" altLang="en-US" smtClean="0"/>
              <a:t>‹#›</a:t>
            </a:fld>
            <a:endParaRPr kumimoji="1" lang="ja-JP" altLang="en-US" dirty="0"/>
          </a:p>
        </p:txBody>
      </p:sp>
    </p:spTree>
    <p:extLst>
      <p:ext uri="{BB962C8B-B14F-4D97-AF65-F5344CB8AC3E}">
        <p14:creationId xmlns:p14="http://schemas.microsoft.com/office/powerpoint/2010/main" val="537737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6"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1"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B90732F-6BF7-48BE-9E85-362CFD89AF46}" type="datetime1">
              <a:rPr kumimoji="1" lang="ja-JP" altLang="en-US" smtClean="0"/>
              <a:t>2022/5/27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0FF6F17-0D75-4A52-9621-CC0F8D8CB105}" type="slidenum">
              <a:rPr kumimoji="1" lang="ja-JP" altLang="en-US" smtClean="0"/>
              <a:t>‹#›</a:t>
            </a:fld>
            <a:endParaRPr kumimoji="1" lang="ja-JP" altLang="en-US" dirty="0"/>
          </a:p>
        </p:txBody>
      </p:sp>
    </p:spTree>
    <p:extLst>
      <p:ext uri="{BB962C8B-B14F-4D97-AF65-F5344CB8AC3E}">
        <p14:creationId xmlns:p14="http://schemas.microsoft.com/office/powerpoint/2010/main" val="2971974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2"/>
            <a:ext cx="9140400" cy="972000"/>
          </a:xfrm>
          <a:effectLst/>
        </p:spPr>
        <p:txBody>
          <a:bodyPr/>
          <a:lstStyle/>
          <a:p>
            <a:r>
              <a:rPr kumimoji="1" lang="ja-JP" altLang="en-US"/>
              <a:t>マスター タイトルの書式設定</a:t>
            </a:r>
          </a:p>
        </p:txBody>
      </p:sp>
      <p:sp>
        <p:nvSpPr>
          <p:cNvPr id="4" name="日付プレースホルダー 3"/>
          <p:cNvSpPr>
            <a:spLocks noGrp="1"/>
          </p:cNvSpPr>
          <p:nvPr>
            <p:ph type="dt" sz="half" idx="10"/>
          </p:nvPr>
        </p:nvSpPr>
        <p:spPr/>
        <p:txBody>
          <a:bodyPr/>
          <a:lstStyle/>
          <a:p>
            <a:fld id="{DFBE352C-B757-4ADC-A856-C46514E5FF8C}" type="datetime1">
              <a:rPr kumimoji="1" lang="ja-JP" altLang="en-US" smtClean="0"/>
              <a:t>2022/5/27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0FF6F17-0D75-4A52-9621-CC0F8D8CB105}" type="slidenum">
              <a:rPr kumimoji="1" lang="ja-JP" altLang="en-US" smtClean="0"/>
              <a:t>‹#›</a:t>
            </a:fld>
            <a:endParaRPr kumimoji="1" lang="ja-JP" altLang="en-US" dirty="0"/>
          </a:p>
        </p:txBody>
      </p:sp>
    </p:spTree>
    <p:extLst>
      <p:ext uri="{BB962C8B-B14F-4D97-AF65-F5344CB8AC3E}">
        <p14:creationId xmlns:p14="http://schemas.microsoft.com/office/powerpoint/2010/main" val="3276634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6D69D1C-EB00-4C12-BBD8-9AA00A26CDDD}" type="slidenum">
              <a:rPr kumimoji="1" lang="ja-JP" altLang="en-US" smtClean="0"/>
              <a:t>‹#›</a:t>
            </a:fld>
            <a:endParaRPr kumimoji="1" lang="ja-JP" altLang="en-US"/>
          </a:p>
        </p:txBody>
      </p:sp>
    </p:spTree>
    <p:extLst>
      <p:ext uri="{BB962C8B-B14F-4D97-AF65-F5344CB8AC3E}">
        <p14:creationId xmlns:p14="http://schemas.microsoft.com/office/powerpoint/2010/main" val="3562676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2"/>
            <a:ext cx="9140400" cy="972000"/>
          </a:xfrm>
          <a:effectLst/>
        </p:spPr>
        <p:txBody>
          <a:bodyPr/>
          <a:lstStyle/>
          <a:p>
            <a:r>
              <a:rPr kumimoji="1" lang="ja-JP" altLang="en-US"/>
              <a:t>マスター タイトルの書式設定</a:t>
            </a:r>
          </a:p>
        </p:txBody>
      </p:sp>
      <p:sp>
        <p:nvSpPr>
          <p:cNvPr id="4" name="日付プレースホルダー 3"/>
          <p:cNvSpPr>
            <a:spLocks noGrp="1"/>
          </p:cNvSpPr>
          <p:nvPr>
            <p:ph type="dt" sz="half" idx="10"/>
          </p:nvPr>
        </p:nvSpPr>
        <p:spPr/>
        <p:txBody>
          <a:bodyPr/>
          <a:lstStyle/>
          <a:p>
            <a:fld id="{DFBE352C-B757-4ADC-A856-C46514E5FF8C}" type="datetime1">
              <a:rPr kumimoji="1" lang="ja-JP" altLang="en-US" smtClean="0"/>
              <a:t>2022/5/27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0FF6F17-0D75-4A52-9621-CC0F8D8CB105}" type="slidenum">
              <a:rPr kumimoji="1" lang="ja-JP" altLang="en-US" smtClean="0"/>
              <a:t>‹#›</a:t>
            </a:fld>
            <a:endParaRPr kumimoji="1" lang="ja-JP" altLang="en-US" dirty="0"/>
          </a:p>
        </p:txBody>
      </p:sp>
    </p:spTree>
    <p:extLst>
      <p:ext uri="{BB962C8B-B14F-4D97-AF65-F5344CB8AC3E}">
        <p14:creationId xmlns:p14="http://schemas.microsoft.com/office/powerpoint/2010/main" val="1538662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40"/>
            <a:ext cx="7886700" cy="2852737"/>
          </a:xfrm>
          <a:effectLst/>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5"/>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BF6C0BD-F21C-45CC-9858-192BF6BCE94A}" type="datetime1">
              <a:rPr kumimoji="1" lang="ja-JP" altLang="en-US" smtClean="0"/>
              <a:t>2022/5/27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0FF6F17-0D75-4A52-9621-CC0F8D8CB105}" type="slidenum">
              <a:rPr kumimoji="1" lang="ja-JP" altLang="en-US" smtClean="0"/>
              <a:t>‹#›</a:t>
            </a:fld>
            <a:endParaRPr kumimoji="1" lang="ja-JP" altLang="en-US" dirty="0"/>
          </a:p>
        </p:txBody>
      </p:sp>
    </p:spTree>
    <p:extLst>
      <p:ext uri="{BB962C8B-B14F-4D97-AF65-F5344CB8AC3E}">
        <p14:creationId xmlns:p14="http://schemas.microsoft.com/office/powerpoint/2010/main" val="3825877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effectLst/>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DCAAFF4-615E-494B-BE74-8929C812DAC2}" type="datetime1">
              <a:rPr kumimoji="1" lang="ja-JP" altLang="en-US" smtClean="0"/>
              <a:t>2022/5/27</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B0FF6F17-0D75-4A52-9621-CC0F8D8CB105}" type="slidenum">
              <a:rPr kumimoji="1" lang="ja-JP" altLang="en-US" smtClean="0"/>
              <a:t>‹#›</a:t>
            </a:fld>
            <a:endParaRPr kumimoji="1" lang="ja-JP" altLang="en-US" dirty="0"/>
          </a:p>
        </p:txBody>
      </p:sp>
    </p:spTree>
    <p:extLst>
      <p:ext uri="{BB962C8B-B14F-4D97-AF65-F5344CB8AC3E}">
        <p14:creationId xmlns:p14="http://schemas.microsoft.com/office/powerpoint/2010/main" val="2387487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7"/>
            <a:ext cx="7886700" cy="1325563"/>
          </a:xfrm>
          <a:effectLst/>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dirty="0"/>
              <a:t>マスター テキストの書式設定</a:t>
            </a:r>
          </a:p>
        </p:txBody>
      </p:sp>
      <p:sp>
        <p:nvSpPr>
          <p:cNvPr id="4" name="コンテンツ プレースホルダー 3"/>
          <p:cNvSpPr>
            <a:spLocks noGrp="1"/>
          </p:cNvSpPr>
          <p:nvPr>
            <p:ph sz="half" idx="2"/>
          </p:nvPr>
        </p:nvSpPr>
        <p:spPr>
          <a:xfrm>
            <a:off x="630239"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9198385-C5BE-4F56-BDD1-D786A0D6EC83}" type="datetime1">
              <a:rPr kumimoji="1" lang="ja-JP" altLang="en-US" smtClean="0"/>
              <a:t>2022/5/27</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B0FF6F17-0D75-4A52-9621-CC0F8D8CB105}" type="slidenum">
              <a:rPr kumimoji="1" lang="ja-JP" altLang="en-US" smtClean="0"/>
              <a:t>‹#›</a:t>
            </a:fld>
            <a:endParaRPr kumimoji="1" lang="ja-JP" altLang="en-US" dirty="0"/>
          </a:p>
        </p:txBody>
      </p:sp>
    </p:spTree>
    <p:extLst>
      <p:ext uri="{BB962C8B-B14F-4D97-AF65-F5344CB8AC3E}">
        <p14:creationId xmlns:p14="http://schemas.microsoft.com/office/powerpoint/2010/main" val="683901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3419872" cy="6858000"/>
          </a:xfrm>
          <a:blipFill>
            <a:blip r:embed="rId2"/>
            <a:srcRect/>
            <a:stretch>
              <a:fillRect/>
            </a:stretch>
          </a:blipFill>
          <a:effectLst/>
        </p:spPr>
        <p:txBody>
          <a:bodyPr>
            <a:normAutofit/>
          </a:bodyPr>
          <a:lstStyle>
            <a:lvl1pPr>
              <a:defRPr sz="3600">
                <a:solidFill>
                  <a:srgbClr val="0070C0"/>
                </a:solidFill>
              </a:defRPr>
            </a:lvl1pPr>
          </a:lstStyle>
          <a:p>
            <a:r>
              <a:rPr kumimoji="1" lang="ja-JP" altLang="en-US" dirty="0"/>
              <a:t>マスター タイトルの書式設定</a:t>
            </a:r>
          </a:p>
        </p:txBody>
      </p:sp>
      <p:sp>
        <p:nvSpPr>
          <p:cNvPr id="3" name="日付プレースホルダー 2"/>
          <p:cNvSpPr>
            <a:spLocks noGrp="1"/>
          </p:cNvSpPr>
          <p:nvPr>
            <p:ph type="dt" sz="half" idx="10"/>
          </p:nvPr>
        </p:nvSpPr>
        <p:spPr/>
        <p:txBody>
          <a:bodyPr/>
          <a:lstStyle/>
          <a:p>
            <a:fld id="{55BAC7FC-3691-4345-AB35-E3CE785417BD}" type="datetime1">
              <a:rPr kumimoji="1" lang="ja-JP" altLang="en-US" smtClean="0"/>
              <a:t>2022/5/27</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B0FF6F17-0D75-4A52-9621-CC0F8D8CB105}" type="slidenum">
              <a:rPr kumimoji="1" lang="ja-JP" altLang="en-US" smtClean="0"/>
              <a:t>‹#›</a:t>
            </a:fld>
            <a:endParaRPr kumimoji="1" lang="ja-JP" altLang="en-US" dirty="0"/>
          </a:p>
        </p:txBody>
      </p:sp>
    </p:spTree>
    <p:extLst>
      <p:ext uri="{BB962C8B-B14F-4D97-AF65-F5344CB8AC3E}">
        <p14:creationId xmlns:p14="http://schemas.microsoft.com/office/powerpoint/2010/main" val="104724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9228670-676F-4E44-B919-1FD18E46B49D}" type="datetime1">
              <a:rPr kumimoji="1" lang="ja-JP" altLang="en-US" smtClean="0"/>
              <a:t>2022/5/27</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B0FF6F17-0D75-4A52-9621-CC0F8D8CB105}" type="slidenum">
              <a:rPr kumimoji="1" lang="ja-JP" altLang="en-US" smtClean="0"/>
              <a:t>‹#›</a:t>
            </a:fld>
            <a:endParaRPr kumimoji="1" lang="ja-JP" altLang="en-US" dirty="0"/>
          </a:p>
        </p:txBody>
      </p:sp>
    </p:spTree>
    <p:extLst>
      <p:ext uri="{BB962C8B-B14F-4D97-AF65-F5344CB8AC3E}">
        <p14:creationId xmlns:p14="http://schemas.microsoft.com/office/powerpoint/2010/main" val="538544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9"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C450AF6-92BC-4E95-AC72-86847FA6147C}" type="datetime1">
              <a:rPr kumimoji="1" lang="ja-JP" altLang="en-US" smtClean="0"/>
              <a:t>2022/5/27</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B0FF6F17-0D75-4A52-9621-CC0F8D8CB105}" type="slidenum">
              <a:rPr kumimoji="1" lang="ja-JP" altLang="en-US" smtClean="0"/>
              <a:t>‹#›</a:t>
            </a:fld>
            <a:endParaRPr kumimoji="1" lang="ja-JP" altLang="en-US" dirty="0"/>
          </a:p>
        </p:txBody>
      </p:sp>
    </p:spTree>
    <p:extLst>
      <p:ext uri="{BB962C8B-B14F-4D97-AF65-F5344CB8AC3E}">
        <p14:creationId xmlns:p14="http://schemas.microsoft.com/office/powerpoint/2010/main" val="2996123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9"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014CBDB-AE2C-4307-A650-5C49DBAC22F1}" type="datetime1">
              <a:rPr kumimoji="1" lang="ja-JP" altLang="en-US" smtClean="0"/>
              <a:t>2022/5/27</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B0FF6F17-0D75-4A52-9621-CC0F8D8CB105}" type="slidenum">
              <a:rPr kumimoji="1" lang="ja-JP" altLang="en-US" smtClean="0"/>
              <a:t>‹#›</a:t>
            </a:fld>
            <a:endParaRPr kumimoji="1" lang="ja-JP" altLang="en-US" dirty="0"/>
          </a:p>
        </p:txBody>
      </p:sp>
    </p:spTree>
    <p:extLst>
      <p:ext uri="{BB962C8B-B14F-4D97-AF65-F5344CB8AC3E}">
        <p14:creationId xmlns:p14="http://schemas.microsoft.com/office/powerpoint/2010/main" val="2947099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0" y="2"/>
            <a:ext cx="9144000" cy="980729"/>
          </a:xfrm>
          <a:prstGeom prst="rect">
            <a:avLst/>
          </a:prstGeom>
          <a:solidFill>
            <a:srgbClr val="0070C0"/>
          </a:solidFill>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tint val="75000"/>
                  </a:schemeClr>
                </a:solidFill>
                <a:ea typeface="HG丸ｺﾞｼｯｸM-PRO" panose="020F0600000000000000" pitchFamily="50" charset="-128"/>
              </a:defRPr>
            </a:lvl1pPr>
          </a:lstStyle>
          <a:p>
            <a:fld id="{A71E4A07-C13A-4D4C-A18D-C470C8AB0692}" type="datetime1">
              <a:rPr lang="ja-JP" altLang="en-US" smtClean="0"/>
              <a:t>2022/5/27</a:t>
            </a:fld>
            <a:endParaRPr lang="ja-JP" altLang="en-US" dirty="0"/>
          </a:p>
        </p:txBody>
      </p:sp>
      <p:sp>
        <p:nvSpPr>
          <p:cNvPr id="5" name="フッター プレースホルダー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200">
                <a:solidFill>
                  <a:schemeClr val="tx1">
                    <a:tint val="75000"/>
                  </a:schemeClr>
                </a:solidFill>
                <a:ea typeface="HG丸ｺﾞｼｯｸM-PRO" panose="020F0600000000000000" pitchFamily="50" charset="-128"/>
              </a:defRPr>
            </a:lvl1pPr>
          </a:lstStyle>
          <a:p>
            <a:endParaRPr lang="ja-JP" altLang="en-US" dirty="0"/>
          </a:p>
        </p:txBody>
      </p:sp>
      <p:sp>
        <p:nvSpPr>
          <p:cNvPr id="6" name="スライド番号プレースホルダー 5"/>
          <p:cNvSpPr>
            <a:spLocks noGrp="1"/>
          </p:cNvSpPr>
          <p:nvPr>
            <p:ph type="sldNum" sz="quarter" idx="4"/>
          </p:nvPr>
        </p:nvSpPr>
        <p:spPr>
          <a:xfrm>
            <a:off x="7086600" y="6492877"/>
            <a:ext cx="2057400" cy="365125"/>
          </a:xfrm>
          <a:prstGeom prst="rect">
            <a:avLst/>
          </a:prstGeom>
        </p:spPr>
        <p:txBody>
          <a:bodyPr vert="horz" lIns="91440" tIns="45720" rIns="91440" bIns="45720" rtlCol="0" anchor="ctr"/>
          <a:lstStyle>
            <a:lvl1pPr algn="r">
              <a:defRPr sz="1200">
                <a:solidFill>
                  <a:schemeClr val="tx1">
                    <a:tint val="75000"/>
                  </a:schemeClr>
                </a:solidFill>
                <a:ea typeface="HG丸ｺﾞｼｯｸM-PRO" panose="020F0600000000000000" pitchFamily="50" charset="-128"/>
              </a:defRPr>
            </a:lvl1pPr>
          </a:lstStyle>
          <a:p>
            <a:fld id="{B0FF6F17-0D75-4A52-9621-CC0F8D8CB105}" type="slidenum">
              <a:rPr lang="ja-JP" altLang="en-US" smtClean="0"/>
              <a:pPr/>
              <a:t>‹#›</a:t>
            </a:fld>
            <a:endParaRPr lang="ja-JP" altLang="en-US" dirty="0"/>
          </a:p>
        </p:txBody>
      </p:sp>
    </p:spTree>
    <p:extLst>
      <p:ext uri="{BB962C8B-B14F-4D97-AF65-F5344CB8AC3E}">
        <p14:creationId xmlns:p14="http://schemas.microsoft.com/office/powerpoint/2010/main" val="2983011681"/>
      </p:ext>
    </p:extLst>
  </p:cSld>
  <p:clrMap bg1="lt1" tx1="dk1" bg2="lt2" tx2="dk2" accent1="accent1" accent2="accent2" accent3="accent3" accent4="accent4" accent5="accent5" accent6="accent6" hlink="hlink" folHlink="folHlink"/>
  <p:sldLayoutIdLst>
    <p:sldLayoutId id="2147485802" r:id="rId1"/>
    <p:sldLayoutId id="2147485803" r:id="rId2"/>
    <p:sldLayoutId id="2147485804" r:id="rId3"/>
    <p:sldLayoutId id="2147485805" r:id="rId4"/>
    <p:sldLayoutId id="2147485806" r:id="rId5"/>
    <p:sldLayoutId id="2147485807" r:id="rId6"/>
    <p:sldLayoutId id="2147485808" r:id="rId7"/>
    <p:sldLayoutId id="2147485809" r:id="rId8"/>
    <p:sldLayoutId id="2147485810" r:id="rId9"/>
    <p:sldLayoutId id="2147485811" r:id="rId10"/>
    <p:sldLayoutId id="2147485812" r:id="rId11"/>
    <p:sldLayoutId id="2147486103" r:id="rId12"/>
    <p:sldLayoutId id="2147486104" r:id="rId13"/>
  </p:sldLayoutIdLst>
  <p:hf hdr="0" ftr="0" dt="0"/>
  <p:txStyles>
    <p:titleStyle>
      <a:lvl1pPr algn="ctr" defTabSz="914400" rtl="0" eaLnBrk="1" latinLnBrk="0" hangingPunct="1">
        <a:lnSpc>
          <a:spcPct val="90000"/>
        </a:lnSpc>
        <a:spcBef>
          <a:spcPct val="0"/>
        </a:spcBef>
        <a:buNone/>
        <a:defRPr kumimoji="1" sz="2000" b="1" kern="1200">
          <a:solidFill>
            <a:schemeClr val="bg1"/>
          </a:solidFill>
          <a:latin typeface="HG丸ｺﾞｼｯｸM-PRO" panose="020F0600000000000000" pitchFamily="50" charset="-128"/>
          <a:ea typeface="HG丸ｺﾞｼｯｸM-PRO" panose="020F0600000000000000"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HG丸ｺﾞｼｯｸM-PRO" panose="020F0600000000000000" pitchFamily="50" charset="-128"/>
          <a:ea typeface="HG丸ｺﾞｼｯｸM-PRO" panose="020F06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HG丸ｺﾞｼｯｸM-PRO" panose="020F0600000000000000" pitchFamily="50" charset="-128"/>
          <a:ea typeface="HG丸ｺﾞｼｯｸM-PRO" panose="020F06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丸ｺﾞｼｯｸM-PRO" panose="020F0600000000000000" pitchFamily="50" charset="-128"/>
          <a:ea typeface="HG丸ｺﾞｼｯｸM-PRO" panose="020F06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丸ｺﾞｼｯｸM-PRO" panose="020F0600000000000000" pitchFamily="50" charset="-128"/>
          <a:ea typeface="HG丸ｺﾞｼｯｸM-PRO" panose="020F06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slideLayout" Target="../slideLayouts/slideLayout7.xml"/><Relationship Id="rId7" Type="http://schemas.openxmlformats.org/officeDocument/2006/relationships/image" Target="../media/image20.png"/><Relationship Id="rId2" Type="http://schemas.openxmlformats.org/officeDocument/2006/relationships/tags" Target="../tags/tag4.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2.png"/><Relationship Id="rId4" Type="http://schemas.openxmlformats.org/officeDocument/2006/relationships/notesSlide" Target="../notesSlides/notesSlide10.xml"/><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audio" Target="../media/audio1.wav"/><Relationship Id="rId7"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51.jpeg"/></Relationships>
</file>

<file path=ppt/slides/_rels/slide26.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56.emf"/><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55.emf"/><Relationship Id="rId5" Type="http://schemas.openxmlformats.org/officeDocument/2006/relationships/image" Target="../media/image54.jpeg"/><Relationship Id="rId4" Type="http://schemas.openxmlformats.org/officeDocument/2006/relationships/image" Target="../media/image53.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notesSlide" Target="../notesSlides/notesSlide8.xml"/><Relationship Id="rId7"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notesSlide" Target="../notesSlides/notesSlide9.xml"/><Relationship Id="rId7"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31067" y="-5155"/>
            <a:ext cx="3419601" cy="6857754"/>
          </a:xfrm>
          <a:prstGeom prst="rect">
            <a:avLst/>
          </a:prstGeom>
        </p:spPr>
      </p:pic>
      <p:sp>
        <p:nvSpPr>
          <p:cNvPr id="55299" name="Rectangle 5"/>
          <p:cNvSpPr>
            <a:spLocks noChangeArrowheads="1"/>
          </p:cNvSpPr>
          <p:nvPr/>
        </p:nvSpPr>
        <p:spPr bwMode="auto">
          <a:xfrm>
            <a:off x="2051050" y="2205038"/>
            <a:ext cx="662463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defRPr kumimoji="1" sz="2400">
                <a:solidFill>
                  <a:schemeClr val="tx1"/>
                </a:solidFill>
                <a:latin typeface="Tahoma" panose="020B0604030504040204" pitchFamily="34" charset="0"/>
                <a:ea typeface="ＭＳ Ｐゴシック" panose="020B0600070205080204" pitchFamily="50" charset="-128"/>
              </a:defRPr>
            </a:lvl1pPr>
            <a:lvl2pPr marL="742950" indent="-285750">
              <a:defRPr kumimoji="1" sz="2400">
                <a:solidFill>
                  <a:schemeClr val="tx1"/>
                </a:solidFill>
                <a:latin typeface="Tahoma" panose="020B0604030504040204" pitchFamily="34" charset="0"/>
                <a:ea typeface="ＭＳ Ｐゴシック" panose="020B0600070205080204" pitchFamily="50" charset="-128"/>
              </a:defRPr>
            </a:lvl2pPr>
            <a:lvl3pPr marL="1143000" indent="-228600">
              <a:defRPr kumimoji="1" sz="2400">
                <a:solidFill>
                  <a:schemeClr val="tx1"/>
                </a:solidFill>
                <a:latin typeface="Tahoma" panose="020B0604030504040204" pitchFamily="34" charset="0"/>
                <a:ea typeface="ＭＳ Ｐゴシック" panose="020B0600070205080204" pitchFamily="50" charset="-128"/>
              </a:defRPr>
            </a:lvl3pPr>
            <a:lvl4pPr marL="1600200" indent="-228600">
              <a:defRPr kumimoji="1" sz="2400">
                <a:solidFill>
                  <a:schemeClr val="tx1"/>
                </a:solidFill>
                <a:latin typeface="Tahoma" panose="020B0604030504040204" pitchFamily="34" charset="0"/>
                <a:ea typeface="ＭＳ Ｐゴシック" panose="020B0600070205080204" pitchFamily="50" charset="-128"/>
              </a:defRPr>
            </a:lvl4pPr>
            <a:lvl5pPr marL="2057400" indent="-228600">
              <a:defRPr kumimoji="1" sz="2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eaLnBrk="1" hangingPunct="1">
              <a:lnSpc>
                <a:spcPct val="150000"/>
              </a:lnSpc>
              <a:spcBef>
                <a:spcPct val="20000"/>
              </a:spcBef>
              <a:buClr>
                <a:schemeClr val="tx1"/>
              </a:buClr>
              <a:buSzPct val="60000"/>
              <a:buFont typeface="Wingdings" panose="05000000000000000000" pitchFamily="2" charset="2"/>
              <a:buNone/>
            </a:pP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Rectangle 9">
            <a:extLst>
              <a:ext uri="{FF2B5EF4-FFF2-40B4-BE49-F238E27FC236}">
                <a16:creationId xmlns:a16="http://schemas.microsoft.com/office/drawing/2014/main" xmlns="" id="{933BB0F4-9F7A-40B8-9DA0-FAE99A614DEA}"/>
              </a:ext>
            </a:extLst>
          </p:cNvPr>
          <p:cNvSpPr>
            <a:spLocks noChangeArrowheads="1"/>
          </p:cNvSpPr>
          <p:nvPr/>
        </p:nvSpPr>
        <p:spPr bwMode="auto">
          <a:xfrm>
            <a:off x="1" y="2"/>
            <a:ext cx="9144000" cy="6856413"/>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タイトル 1"/>
          <p:cNvSpPr txBox="1">
            <a:spLocks/>
          </p:cNvSpPr>
          <p:nvPr/>
        </p:nvSpPr>
        <p:spPr>
          <a:xfrm>
            <a:off x="1115616" y="1713126"/>
            <a:ext cx="6696744" cy="1931898"/>
          </a:xfrm>
          <a:prstGeom prst="rect">
            <a:avLst/>
          </a:prstGeom>
          <a:noFill/>
          <a:effectLst/>
        </p:spPr>
        <p:txBody>
          <a:bodyPr vert="horz" lIns="91440" tIns="45720" rIns="91440" bIns="45720" rtlCol="0" anchor="ctr">
            <a:noAutofit/>
          </a:bodyPr>
          <a:lstStyle>
            <a:lvl1pPr algn="ctr" defTabSz="914400" rtl="0" eaLnBrk="1" latinLnBrk="0" hangingPunct="1">
              <a:lnSpc>
                <a:spcPct val="90000"/>
              </a:lnSpc>
              <a:spcBef>
                <a:spcPct val="0"/>
              </a:spcBef>
              <a:buNone/>
              <a:defRPr kumimoji="1" sz="3600" b="1" kern="1200">
                <a:solidFill>
                  <a:srgbClr val="0070C0"/>
                </a:solidFill>
                <a:latin typeface="HG丸ｺﾞｼｯｸM-PRO" panose="020F0600000000000000" pitchFamily="50" charset="-128"/>
                <a:ea typeface="HG丸ｺﾞｼｯｸM-PRO" panose="020F0600000000000000" pitchFamily="50" charset="-128"/>
                <a:cs typeface="+mj-cs"/>
              </a:defRPr>
            </a:lvl1pPr>
          </a:lstStyle>
          <a:p>
            <a:pPr fontAlgn="auto">
              <a:lnSpc>
                <a:spcPct val="150000"/>
              </a:lnSpc>
              <a:spcAft>
                <a:spcPts val="0"/>
              </a:spcAft>
            </a:pPr>
            <a:r>
              <a:rPr lang="ja-JP" altLang="en-US" sz="11000" dirty="0" smtClean="0">
                <a:ln w="38100">
                  <a:noFill/>
                </a:ln>
                <a:solidFill>
                  <a:schemeClr val="tx1">
                    <a:lumMod val="95000"/>
                    <a:lumOff val="5000"/>
                  </a:schemeClr>
                </a:solidFill>
                <a:latin typeface="メイリオ" panose="020B0604030504040204" pitchFamily="50" charset="-128"/>
                <a:ea typeface="メイリオ" panose="020B0604030504040204" pitchFamily="50" charset="-128"/>
              </a:rPr>
              <a:t>租税教室</a:t>
            </a:r>
            <a:endParaRPr lang="ja-JP" altLang="en-US" sz="11000" dirty="0">
              <a:ln w="38100">
                <a:noFill/>
              </a:ln>
              <a:solidFill>
                <a:schemeClr val="tx1">
                  <a:lumMod val="95000"/>
                  <a:lumOff val="5000"/>
                </a:schemeClr>
              </a:solidFill>
              <a:latin typeface="メイリオ" panose="020B0604030504040204" pitchFamily="50" charset="-128"/>
              <a:ea typeface="メイリオ" panose="020B0604030504040204" pitchFamily="50" charset="-128"/>
            </a:endParaRPr>
          </a:p>
        </p:txBody>
      </p:sp>
      <p:pic>
        <p:nvPicPr>
          <p:cNvPr id="12" name="図 11"/>
          <p:cNvPicPr/>
          <p:nvPr/>
        </p:nvPicPr>
        <p:blipFill>
          <a:blip r:embed="rId4">
            <a:extLst>
              <a:ext uri="{28A0092B-C50C-407E-A947-70E740481C1C}">
                <a14:useLocalDpi xmlns:a14="http://schemas.microsoft.com/office/drawing/2010/main" val="0"/>
              </a:ext>
            </a:extLst>
          </a:blip>
          <a:stretch>
            <a:fillRect/>
          </a:stretch>
        </p:blipFill>
        <p:spPr>
          <a:xfrm>
            <a:off x="3182621" y="5273674"/>
            <a:ext cx="5385117" cy="703688"/>
          </a:xfrm>
          <a:prstGeom prst="rect">
            <a:avLst/>
          </a:prstGeom>
        </p:spPr>
      </p:pic>
      <p:pic>
        <p:nvPicPr>
          <p:cNvPr id="13" name="図 12">
            <a:extLst>
              <a:ext uri="{FF2B5EF4-FFF2-40B4-BE49-F238E27FC236}">
                <a16:creationId xmlns="" xmlns:a16="http://schemas.microsoft.com/office/drawing/2014/main" id="{948BD703-A602-4E1C-8C2B-CAD1A7C08AD1}"/>
              </a:ext>
            </a:extLst>
          </p:cNvPr>
          <p:cNvPicPr/>
          <p:nvPr/>
        </p:nvPicPr>
        <p:blipFill>
          <a:blip r:embed="rId5" cstate="print"/>
          <a:srcRect/>
          <a:stretch>
            <a:fillRect/>
          </a:stretch>
        </p:blipFill>
        <p:spPr bwMode="auto">
          <a:xfrm>
            <a:off x="2916472" y="5991273"/>
            <a:ext cx="5904000" cy="224001"/>
          </a:xfrm>
          <a:prstGeom prst="rect">
            <a:avLst/>
          </a:prstGeom>
          <a:noFill/>
          <a:ln w="9525">
            <a:noFill/>
            <a:miter lim="800000"/>
            <a:headEnd/>
            <a:tailEnd/>
          </a:ln>
        </p:spPr>
      </p:pic>
    </p:spTree>
    <p:extLst>
      <p:ext uri="{BB962C8B-B14F-4D97-AF65-F5344CB8AC3E}">
        <p14:creationId xmlns:p14="http://schemas.microsoft.com/office/powerpoint/2010/main" val="367680289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899592" y="1577685"/>
            <a:ext cx="6122587" cy="1575488"/>
            <a:chOff x="1387410" y="1359624"/>
            <a:chExt cx="8163449" cy="2100650"/>
          </a:xfrm>
        </p:grpSpPr>
        <p:pic>
          <p:nvPicPr>
            <p:cNvPr id="38" name="図 37" descr="zaimu_Illust-19.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62859" y="1385784"/>
              <a:ext cx="6288000" cy="2074490"/>
            </a:xfrm>
            <a:prstGeom prst="rect">
              <a:avLst/>
            </a:prstGeom>
          </p:spPr>
        </p:pic>
        <p:sp>
          <p:nvSpPr>
            <p:cNvPr id="42" name="AutoShape 5"/>
            <p:cNvSpPr>
              <a:spLocks noChangeArrowheads="1"/>
            </p:cNvSpPr>
            <p:nvPr/>
          </p:nvSpPr>
          <p:spPr bwMode="auto">
            <a:xfrm>
              <a:off x="1387410" y="1359624"/>
              <a:ext cx="1620000" cy="720000"/>
            </a:xfrm>
            <a:prstGeom prst="roundRect">
              <a:avLst>
                <a:gd name="adj" fmla="val 28449"/>
              </a:avLst>
            </a:prstGeom>
            <a:solidFill>
              <a:srgbClr val="FF9999"/>
            </a:solidFill>
            <a:ln w="19050">
              <a:noFill/>
              <a:round/>
              <a:headEnd/>
              <a:tailEnd/>
            </a:ln>
          </p:spPr>
          <p:txBody>
            <a:bodyPr wrap="none" anchor="ctr"/>
            <a:lstStyle/>
            <a:p>
              <a:pPr algn="ctr">
                <a:lnSpc>
                  <a:spcPct val="150000"/>
                </a:lnSpc>
                <a:spcBef>
                  <a:spcPts val="0"/>
                </a:spcBef>
              </a:pPr>
              <a:r>
                <a:rPr lang="ja-JP" altLang="en-US" sz="2400" b="1" dirty="0">
                  <a:effectLst>
                    <a:glow rad="254000">
                      <a:schemeClr val="bg1"/>
                    </a:glow>
                  </a:effectLst>
                  <a:latin typeface="メイリオ" panose="020B0604030504040204" pitchFamily="50" charset="-128"/>
                  <a:ea typeface="メイリオ" panose="020B0604030504040204" pitchFamily="50" charset="-128"/>
                </a:rPr>
                <a:t>国 民</a:t>
              </a:r>
            </a:p>
          </p:txBody>
        </p:sp>
      </p:grpSp>
      <p:grpSp>
        <p:nvGrpSpPr>
          <p:cNvPr id="6" name="グループ化 5"/>
          <p:cNvGrpSpPr/>
          <p:nvPr/>
        </p:nvGrpSpPr>
        <p:grpSpPr>
          <a:xfrm>
            <a:off x="316302" y="3693645"/>
            <a:ext cx="2925995" cy="2039611"/>
            <a:chOff x="421736" y="3342025"/>
            <a:chExt cx="3901326" cy="2719481"/>
          </a:xfrm>
        </p:grpSpPr>
        <p:graphicFrame>
          <p:nvGraphicFramePr>
            <p:cNvPr id="21" name="Object 4"/>
            <p:cNvGraphicFramePr>
              <a:graphicFrameLocks noChangeAspect="1"/>
            </p:cNvGraphicFramePr>
            <p:nvPr>
              <p:extLst/>
            </p:nvPr>
          </p:nvGraphicFramePr>
          <p:xfrm>
            <a:off x="543062" y="3361506"/>
            <a:ext cx="3780000" cy="2700000"/>
          </p:xfrm>
          <a:graphic>
            <a:graphicData uri="http://schemas.openxmlformats.org/presentationml/2006/ole">
              <mc:AlternateContent xmlns:mc="http://schemas.openxmlformats.org/markup-compatibility/2006">
                <mc:Choice xmlns:v="urn:schemas-microsoft-com:vml" Requires="v">
                  <p:oleObj spid="_x0000_s1038" name="Image" r:id="rId6" imgW="3022222" imgH="2158730" progId="">
                    <p:embed/>
                  </p:oleObj>
                </mc:Choice>
                <mc:Fallback>
                  <p:oleObj name="Image" r:id="rId6" imgW="3022222" imgH="215873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3062" y="3361506"/>
                          <a:ext cx="3780000" cy="270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 name="AutoShape 5"/>
            <p:cNvSpPr>
              <a:spLocks noChangeArrowheads="1"/>
            </p:cNvSpPr>
            <p:nvPr/>
          </p:nvSpPr>
          <p:spPr bwMode="auto">
            <a:xfrm>
              <a:off x="421736" y="3342025"/>
              <a:ext cx="1620000" cy="720000"/>
            </a:xfrm>
            <a:prstGeom prst="roundRect">
              <a:avLst>
                <a:gd name="adj" fmla="val 28449"/>
              </a:avLst>
            </a:prstGeom>
            <a:solidFill>
              <a:srgbClr val="66FF66"/>
            </a:solidFill>
            <a:ln w="19050">
              <a:noFill/>
              <a:round/>
              <a:headEnd/>
              <a:tailEnd/>
            </a:ln>
          </p:spPr>
          <p:txBody>
            <a:bodyPr wrap="none" anchor="ctr"/>
            <a:lstStyle/>
            <a:p>
              <a:pPr algn="ctr">
                <a:lnSpc>
                  <a:spcPct val="150000"/>
                </a:lnSpc>
                <a:spcBef>
                  <a:spcPts val="0"/>
                </a:spcBef>
              </a:pPr>
              <a:r>
                <a:rPr lang="ja-JP" altLang="en-US" sz="2400" b="1" dirty="0">
                  <a:effectLst>
                    <a:glow rad="254000">
                      <a:schemeClr val="bg1"/>
                    </a:glow>
                  </a:effectLst>
                  <a:latin typeface="メイリオ" panose="020B0604030504040204" pitchFamily="50" charset="-128"/>
                  <a:ea typeface="メイリオ" panose="020B0604030504040204" pitchFamily="50" charset="-128"/>
                </a:rPr>
                <a:t>国 会</a:t>
              </a:r>
            </a:p>
          </p:txBody>
        </p:sp>
      </p:grpSp>
      <p:grpSp>
        <p:nvGrpSpPr>
          <p:cNvPr id="14" name="グループ化 13"/>
          <p:cNvGrpSpPr/>
          <p:nvPr/>
        </p:nvGrpSpPr>
        <p:grpSpPr>
          <a:xfrm>
            <a:off x="6104295" y="3573016"/>
            <a:ext cx="2873335" cy="2098568"/>
            <a:chOff x="8139059" y="3378175"/>
            <a:chExt cx="3831113" cy="2798090"/>
          </a:xfrm>
        </p:grpSpPr>
        <p:graphicFrame>
          <p:nvGraphicFramePr>
            <p:cNvPr id="20" name="Object 3"/>
            <p:cNvGraphicFramePr>
              <a:graphicFrameLocks noChangeAspect="1"/>
            </p:cNvGraphicFramePr>
            <p:nvPr>
              <p:extLst/>
            </p:nvPr>
          </p:nvGraphicFramePr>
          <p:xfrm>
            <a:off x="8139059" y="3378175"/>
            <a:ext cx="3779029" cy="2700000"/>
          </p:xfrm>
          <a:graphic>
            <a:graphicData uri="http://schemas.openxmlformats.org/presentationml/2006/ole">
              <mc:AlternateContent xmlns:mc="http://schemas.openxmlformats.org/markup-compatibility/2006">
                <mc:Choice xmlns:v="urn:schemas-microsoft-com:vml" Requires="v">
                  <p:oleObj spid="_x0000_s1039" name="Image" r:id="rId8" imgW="3022222" imgH="2158730" progId="">
                    <p:embed/>
                  </p:oleObj>
                </mc:Choice>
                <mc:Fallback>
                  <p:oleObj name="Image" r:id="rId8" imgW="3022222" imgH="215873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39059" y="3378175"/>
                          <a:ext cx="3779029" cy="270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 name="AutoShape 5"/>
            <p:cNvSpPr>
              <a:spLocks noChangeArrowheads="1"/>
            </p:cNvSpPr>
            <p:nvPr/>
          </p:nvSpPr>
          <p:spPr bwMode="auto">
            <a:xfrm>
              <a:off x="10350172" y="5456265"/>
              <a:ext cx="1620000" cy="720000"/>
            </a:xfrm>
            <a:prstGeom prst="roundRect">
              <a:avLst>
                <a:gd name="adj" fmla="val 28449"/>
              </a:avLst>
            </a:prstGeom>
            <a:solidFill>
              <a:srgbClr val="66CCFF"/>
            </a:solidFill>
            <a:ln w="19050">
              <a:noFill/>
              <a:round/>
              <a:headEnd/>
              <a:tailEnd/>
            </a:ln>
          </p:spPr>
          <p:txBody>
            <a:bodyPr wrap="none" anchor="ctr"/>
            <a:lstStyle/>
            <a:p>
              <a:pPr algn="ctr">
                <a:lnSpc>
                  <a:spcPct val="150000"/>
                </a:lnSpc>
                <a:spcBef>
                  <a:spcPts val="0"/>
                </a:spcBef>
              </a:pPr>
              <a:r>
                <a:rPr lang="ja-JP" altLang="en-US" sz="2400" b="1" dirty="0">
                  <a:effectLst>
                    <a:glow rad="254000">
                      <a:schemeClr val="bg1"/>
                    </a:glow>
                  </a:effectLst>
                  <a:latin typeface="メイリオ" panose="020B0604030504040204" pitchFamily="50" charset="-128"/>
                  <a:ea typeface="メイリオ" panose="020B0604030504040204" pitchFamily="50" charset="-128"/>
                </a:rPr>
                <a:t>内 閣</a:t>
              </a:r>
            </a:p>
          </p:txBody>
        </p:sp>
      </p:grpSp>
      <p:grpSp>
        <p:nvGrpSpPr>
          <p:cNvPr id="12" name="グループ化 11"/>
          <p:cNvGrpSpPr/>
          <p:nvPr/>
        </p:nvGrpSpPr>
        <p:grpSpPr>
          <a:xfrm>
            <a:off x="2948415" y="3429000"/>
            <a:ext cx="1407561" cy="656866"/>
            <a:chOff x="3867017" y="3410234"/>
            <a:chExt cx="1876748" cy="875821"/>
          </a:xfrm>
        </p:grpSpPr>
        <p:cxnSp>
          <p:nvCxnSpPr>
            <p:cNvPr id="4" name="カギ線コネクタ 3"/>
            <p:cNvCxnSpPr/>
            <p:nvPr/>
          </p:nvCxnSpPr>
          <p:spPr>
            <a:xfrm rot="10800000" flipV="1">
              <a:off x="3867017" y="3410234"/>
              <a:ext cx="1198438" cy="612000"/>
            </a:xfrm>
            <a:prstGeom prst="bentConnector3">
              <a:avLst>
                <a:gd name="adj1" fmla="val 3373"/>
              </a:avLst>
            </a:prstGeom>
            <a:ln w="76200">
              <a:solidFill>
                <a:srgbClr val="FFCCCC"/>
              </a:solidFill>
              <a:tailEnd type="triangle"/>
            </a:ln>
          </p:spPr>
          <p:style>
            <a:lnRef idx="1">
              <a:schemeClr val="dk1"/>
            </a:lnRef>
            <a:fillRef idx="0">
              <a:schemeClr val="dk1"/>
            </a:fillRef>
            <a:effectRef idx="0">
              <a:schemeClr val="dk1"/>
            </a:effectRef>
            <a:fontRef idx="minor">
              <a:schemeClr val="tx1"/>
            </a:fontRef>
          </p:style>
        </p:cxnSp>
        <p:sp>
          <p:nvSpPr>
            <p:cNvPr id="50" name="AutoShape 5"/>
            <p:cNvSpPr>
              <a:spLocks noChangeArrowheads="1"/>
            </p:cNvSpPr>
            <p:nvPr/>
          </p:nvSpPr>
          <p:spPr bwMode="auto">
            <a:xfrm>
              <a:off x="4303765" y="3746055"/>
              <a:ext cx="1440000" cy="540000"/>
            </a:xfrm>
            <a:prstGeom prst="roundRect">
              <a:avLst>
                <a:gd name="adj" fmla="val 28449"/>
              </a:avLst>
            </a:prstGeom>
            <a:solidFill>
              <a:srgbClr val="FFCCCC"/>
            </a:solidFill>
            <a:ln w="19050">
              <a:noFill/>
              <a:round/>
              <a:headEnd/>
              <a:tailEnd/>
            </a:ln>
          </p:spPr>
          <p:txBody>
            <a:bodyPr wrap="none" anchor="ctr"/>
            <a:lstStyle/>
            <a:p>
              <a:pPr algn="ctr">
                <a:lnSpc>
                  <a:spcPct val="150000"/>
                </a:lnSpc>
                <a:spcBef>
                  <a:spcPts val="0"/>
                </a:spcBef>
              </a:pPr>
              <a:r>
                <a:rPr lang="ja-JP" altLang="en-US" sz="1800" b="1" dirty="0">
                  <a:effectLst>
                    <a:glow rad="254000">
                      <a:schemeClr val="bg1"/>
                    </a:glow>
                  </a:effectLst>
                  <a:latin typeface="メイリオ" panose="020B0604030504040204" pitchFamily="50" charset="-128"/>
                  <a:ea typeface="メイリオ" panose="020B0604030504040204" pitchFamily="50" charset="-128"/>
                </a:rPr>
                <a:t>選 挙</a:t>
              </a:r>
            </a:p>
          </p:txBody>
        </p:sp>
      </p:grpSp>
      <p:grpSp>
        <p:nvGrpSpPr>
          <p:cNvPr id="17" name="グループ化 16"/>
          <p:cNvGrpSpPr/>
          <p:nvPr/>
        </p:nvGrpSpPr>
        <p:grpSpPr>
          <a:xfrm>
            <a:off x="7206518" y="2745008"/>
            <a:ext cx="1673443" cy="756000"/>
            <a:chOff x="9608690" y="2453906"/>
            <a:chExt cx="2231257" cy="1008000"/>
          </a:xfrm>
        </p:grpSpPr>
        <p:cxnSp>
          <p:nvCxnSpPr>
            <p:cNvPr id="60" name="カギ線コネクタ 59"/>
            <p:cNvCxnSpPr/>
            <p:nvPr/>
          </p:nvCxnSpPr>
          <p:spPr>
            <a:xfrm rot="10800000">
              <a:off x="9608690" y="2453906"/>
              <a:ext cx="1198438" cy="1008000"/>
            </a:xfrm>
            <a:prstGeom prst="bentConnector3">
              <a:avLst>
                <a:gd name="adj1" fmla="val 3373"/>
              </a:avLst>
            </a:prstGeom>
            <a:ln w="76200">
              <a:solidFill>
                <a:srgbClr val="CCECFF"/>
              </a:solidFill>
              <a:tailEnd type="triangle"/>
            </a:ln>
          </p:spPr>
          <p:style>
            <a:lnRef idx="1">
              <a:schemeClr val="dk1"/>
            </a:lnRef>
            <a:fillRef idx="0">
              <a:schemeClr val="dk1"/>
            </a:fillRef>
            <a:effectRef idx="0">
              <a:schemeClr val="dk1"/>
            </a:effectRef>
            <a:fontRef idx="minor">
              <a:schemeClr val="tx1"/>
            </a:fontRef>
          </p:style>
        </p:cxnSp>
        <p:sp>
          <p:nvSpPr>
            <p:cNvPr id="61" name="AutoShape 5"/>
            <p:cNvSpPr>
              <a:spLocks noChangeArrowheads="1"/>
            </p:cNvSpPr>
            <p:nvPr/>
          </p:nvSpPr>
          <p:spPr bwMode="auto">
            <a:xfrm>
              <a:off x="9679947" y="2691326"/>
              <a:ext cx="2160000" cy="540000"/>
            </a:xfrm>
            <a:prstGeom prst="roundRect">
              <a:avLst>
                <a:gd name="adj" fmla="val 28449"/>
              </a:avLst>
            </a:prstGeom>
            <a:solidFill>
              <a:srgbClr val="CCECFF"/>
            </a:solidFill>
            <a:ln w="19050">
              <a:noFill/>
              <a:round/>
              <a:headEnd/>
              <a:tailEnd/>
            </a:ln>
          </p:spPr>
          <p:txBody>
            <a:bodyPr wrap="none" anchor="ctr"/>
            <a:lstStyle/>
            <a:p>
              <a:pPr algn="ctr">
                <a:lnSpc>
                  <a:spcPct val="150000"/>
                </a:lnSpc>
                <a:spcBef>
                  <a:spcPts val="0"/>
                </a:spcBef>
              </a:pPr>
              <a:r>
                <a:rPr lang="ja-JP" altLang="en-US" sz="1800" b="1" dirty="0">
                  <a:effectLst>
                    <a:glow rad="254000">
                      <a:schemeClr val="bg1"/>
                    </a:glow>
                  </a:effectLst>
                  <a:latin typeface="メイリオ" panose="020B0604030504040204" pitchFamily="50" charset="-128"/>
                  <a:ea typeface="メイリオ" panose="020B0604030504040204" pitchFamily="50" charset="-128"/>
                </a:rPr>
                <a:t>公共サービス</a:t>
              </a:r>
            </a:p>
          </p:txBody>
        </p:sp>
      </p:grpSp>
      <p:grpSp>
        <p:nvGrpSpPr>
          <p:cNvPr id="15" name="グループ化 14"/>
          <p:cNvGrpSpPr/>
          <p:nvPr/>
        </p:nvGrpSpPr>
        <p:grpSpPr>
          <a:xfrm>
            <a:off x="2900262" y="4365104"/>
            <a:ext cx="3240000" cy="405000"/>
            <a:chOff x="3867016" y="4702462"/>
            <a:chExt cx="4320000" cy="540000"/>
          </a:xfrm>
        </p:grpSpPr>
        <p:cxnSp>
          <p:nvCxnSpPr>
            <p:cNvPr id="5" name="直線矢印コネクタ 4"/>
            <p:cNvCxnSpPr/>
            <p:nvPr/>
          </p:nvCxnSpPr>
          <p:spPr>
            <a:xfrm flipH="1">
              <a:off x="3867016" y="4956900"/>
              <a:ext cx="4320000" cy="28111"/>
            </a:xfrm>
            <a:prstGeom prst="straightConnector1">
              <a:avLst/>
            </a:prstGeom>
            <a:ln w="76200">
              <a:solidFill>
                <a:srgbClr val="CCECFF"/>
              </a:solidFill>
              <a:tailEnd type="triangle"/>
            </a:ln>
          </p:spPr>
          <p:style>
            <a:lnRef idx="1">
              <a:schemeClr val="accent2"/>
            </a:lnRef>
            <a:fillRef idx="0">
              <a:schemeClr val="accent2"/>
            </a:fillRef>
            <a:effectRef idx="0">
              <a:schemeClr val="accent2"/>
            </a:effectRef>
            <a:fontRef idx="minor">
              <a:schemeClr val="tx1"/>
            </a:fontRef>
          </p:style>
        </p:cxnSp>
        <p:sp>
          <p:nvSpPr>
            <p:cNvPr id="29" name="AutoShape 5"/>
            <p:cNvSpPr>
              <a:spLocks noChangeArrowheads="1"/>
            </p:cNvSpPr>
            <p:nvPr/>
          </p:nvSpPr>
          <p:spPr bwMode="auto">
            <a:xfrm>
              <a:off x="5136712" y="4702462"/>
              <a:ext cx="2160000" cy="540000"/>
            </a:xfrm>
            <a:prstGeom prst="roundRect">
              <a:avLst>
                <a:gd name="adj" fmla="val 28449"/>
              </a:avLst>
            </a:prstGeom>
            <a:solidFill>
              <a:srgbClr val="CCECFF"/>
            </a:solidFill>
            <a:ln w="19050">
              <a:noFill/>
              <a:round/>
              <a:headEnd/>
              <a:tailEnd/>
            </a:ln>
          </p:spPr>
          <p:txBody>
            <a:bodyPr wrap="none" anchor="ctr"/>
            <a:lstStyle/>
            <a:p>
              <a:pPr algn="ctr">
                <a:lnSpc>
                  <a:spcPct val="150000"/>
                </a:lnSpc>
                <a:spcBef>
                  <a:spcPts val="0"/>
                </a:spcBef>
              </a:pPr>
              <a:r>
                <a:rPr lang="ja-JP" altLang="en-US" sz="1800" b="1" dirty="0">
                  <a:effectLst>
                    <a:glow rad="254000">
                      <a:schemeClr val="bg1"/>
                    </a:glow>
                  </a:effectLst>
                  <a:latin typeface="メイリオ" panose="020B0604030504040204" pitchFamily="50" charset="-128"/>
                  <a:ea typeface="メイリオ" panose="020B0604030504040204" pitchFamily="50" charset="-128"/>
                </a:rPr>
                <a:t>予 算 案</a:t>
              </a:r>
            </a:p>
          </p:txBody>
        </p:sp>
      </p:grpSp>
      <p:grpSp>
        <p:nvGrpSpPr>
          <p:cNvPr id="16" name="グループ化 15"/>
          <p:cNvGrpSpPr/>
          <p:nvPr/>
        </p:nvGrpSpPr>
        <p:grpSpPr>
          <a:xfrm>
            <a:off x="3035105" y="4941168"/>
            <a:ext cx="3240000" cy="405000"/>
            <a:chOff x="4046807" y="5378841"/>
            <a:chExt cx="4320000" cy="540000"/>
          </a:xfrm>
        </p:grpSpPr>
        <p:cxnSp>
          <p:nvCxnSpPr>
            <p:cNvPr id="34" name="直線矢印コネクタ 33"/>
            <p:cNvCxnSpPr/>
            <p:nvPr/>
          </p:nvCxnSpPr>
          <p:spPr>
            <a:xfrm flipH="1">
              <a:off x="4046807" y="5630453"/>
              <a:ext cx="4320000" cy="28111"/>
            </a:xfrm>
            <a:prstGeom prst="straightConnector1">
              <a:avLst/>
            </a:prstGeom>
            <a:ln w="76200">
              <a:solidFill>
                <a:srgbClr val="CCFF99"/>
              </a:solidFill>
              <a:headEnd type="triangle"/>
              <a:tailEnd type="none"/>
            </a:ln>
          </p:spPr>
          <p:style>
            <a:lnRef idx="1">
              <a:schemeClr val="accent2"/>
            </a:lnRef>
            <a:fillRef idx="0">
              <a:schemeClr val="accent2"/>
            </a:fillRef>
            <a:effectRef idx="0">
              <a:schemeClr val="accent2"/>
            </a:effectRef>
            <a:fontRef idx="minor">
              <a:schemeClr val="tx1"/>
            </a:fontRef>
          </p:style>
        </p:cxnSp>
        <p:sp>
          <p:nvSpPr>
            <p:cNvPr id="39" name="AutoShape 5"/>
            <p:cNvSpPr>
              <a:spLocks noChangeArrowheads="1"/>
            </p:cNvSpPr>
            <p:nvPr/>
          </p:nvSpPr>
          <p:spPr bwMode="auto">
            <a:xfrm>
              <a:off x="5136712" y="5378841"/>
              <a:ext cx="2160000" cy="540000"/>
            </a:xfrm>
            <a:prstGeom prst="roundRect">
              <a:avLst>
                <a:gd name="adj" fmla="val 28449"/>
              </a:avLst>
            </a:prstGeom>
            <a:solidFill>
              <a:srgbClr val="CCFF99"/>
            </a:solidFill>
            <a:ln w="19050">
              <a:noFill/>
              <a:round/>
              <a:headEnd/>
              <a:tailEnd/>
            </a:ln>
          </p:spPr>
          <p:txBody>
            <a:bodyPr wrap="none" anchor="ctr"/>
            <a:lstStyle/>
            <a:p>
              <a:pPr algn="ctr">
                <a:lnSpc>
                  <a:spcPct val="150000"/>
                </a:lnSpc>
                <a:spcBef>
                  <a:spcPts val="0"/>
                </a:spcBef>
              </a:pPr>
              <a:r>
                <a:rPr lang="ja-JP" altLang="en-US" sz="1800" b="1" dirty="0">
                  <a:effectLst>
                    <a:glow rad="254000">
                      <a:schemeClr val="bg1"/>
                    </a:glow>
                  </a:effectLst>
                  <a:latin typeface="メイリオ" panose="020B0604030504040204" pitchFamily="50" charset="-128"/>
                  <a:ea typeface="メイリオ" panose="020B0604030504040204" pitchFamily="50" charset="-128"/>
                </a:rPr>
                <a:t>議 決</a:t>
              </a:r>
            </a:p>
          </p:txBody>
        </p:sp>
      </p:grpSp>
      <p:sp>
        <p:nvSpPr>
          <p:cNvPr id="28" name="タイトル 2"/>
          <p:cNvSpPr txBox="1">
            <a:spLocks/>
          </p:cNvSpPr>
          <p:nvPr/>
        </p:nvSpPr>
        <p:spPr>
          <a:xfrm>
            <a:off x="1484" y="-980"/>
            <a:ext cx="9144000" cy="972000"/>
          </a:xfrm>
          <a:prstGeom prst="rect">
            <a:avLst/>
          </a:prstGeom>
          <a:solidFill>
            <a:srgbClr val="0070C0"/>
          </a:solidFill>
        </p:spPr>
        <p:txBody>
          <a:bodyPr anchor="ctr">
            <a:normAutofit/>
          </a:bodyPr>
          <a:lstStyle>
            <a:lvl1pPr algn="ctr" defTabSz="914400" rtl="0" eaLnBrk="1" latinLnBrk="0" hangingPunct="1">
              <a:lnSpc>
                <a:spcPct val="90000"/>
              </a:lnSpc>
              <a:spcBef>
                <a:spcPct val="0"/>
              </a:spcBef>
              <a:buNone/>
              <a:defRPr kumimoji="1" sz="2000" b="1" kern="1200">
                <a:solidFill>
                  <a:schemeClr val="bg1"/>
                </a:solidFill>
                <a:latin typeface="HG丸ｺﾞｼｯｸM-PRO" panose="020F0600000000000000" pitchFamily="50" charset="-128"/>
                <a:ea typeface="HG丸ｺﾞｼｯｸM-PRO" panose="020F0600000000000000" pitchFamily="50" charset="-128"/>
                <a:cs typeface="+mj-cs"/>
              </a:defRPr>
            </a:lvl1pPr>
          </a:lstStyle>
          <a:p>
            <a:pPr fontAlgn="auto">
              <a:lnSpc>
                <a:spcPts val="4200"/>
              </a:lnSpc>
              <a:spcAft>
                <a:spcPts val="0"/>
              </a:spcAft>
            </a:pPr>
            <a:endParaRPr lang="ja-JP" altLang="en-US" sz="3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 name="テキスト ボックス 47"/>
          <p:cNvSpPr txBox="1"/>
          <p:nvPr/>
        </p:nvSpPr>
        <p:spPr>
          <a:xfrm>
            <a:off x="406971" y="212968"/>
            <a:ext cx="8325566" cy="707886"/>
          </a:xfrm>
          <a:prstGeom prst="rect">
            <a:avLst/>
          </a:prstGeom>
          <a:noFill/>
        </p:spPr>
        <p:txBody>
          <a:bodyPr wrap="square" rtlCol="0">
            <a:spAutoFit/>
          </a:bodyPr>
          <a:lstStyle/>
          <a:p>
            <a:pPr algn="ctr"/>
            <a:r>
              <a:rPr lang="ja-JP" altLang="en-US" sz="4000" b="1" dirty="0" smtClean="0">
                <a:solidFill>
                  <a:schemeClr val="bg1"/>
                </a:solidFill>
                <a:latin typeface="メイリオ" panose="020B0604030504040204" pitchFamily="50" charset="-128"/>
                <a:ea typeface="メイリオ" panose="020B0604030504040204" pitchFamily="50" charset="-128"/>
              </a:rPr>
              <a:t>税金の使い道は誰が決めるの？</a:t>
            </a:r>
            <a:endParaRPr lang="ja-JP" altLang="en-US" sz="4000" b="1" dirty="0">
              <a:solidFill>
                <a:schemeClr val="bg1"/>
              </a:solidFill>
              <a:latin typeface="メイリオ" panose="020B0604030504040204" pitchFamily="50" charset="-128"/>
              <a:ea typeface="メイリオ" panose="020B0604030504040204" pitchFamily="50" charset="-128"/>
            </a:endParaRPr>
          </a:p>
        </p:txBody>
      </p:sp>
    </p:spTree>
    <p:custDataLst>
      <p:tags r:id="rId2"/>
    </p:custDataLst>
    <p:extLst>
      <p:ext uri="{BB962C8B-B14F-4D97-AF65-F5344CB8AC3E}">
        <p14:creationId xmlns:p14="http://schemas.microsoft.com/office/powerpoint/2010/main" val="4026894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5"/>
          <p:cNvSpPr>
            <a:spLocks noChangeArrowheads="1"/>
          </p:cNvSpPr>
          <p:nvPr/>
        </p:nvSpPr>
        <p:spPr bwMode="auto">
          <a:xfrm>
            <a:off x="2051050" y="2205038"/>
            <a:ext cx="662463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defRPr kumimoji="1" sz="2400">
                <a:solidFill>
                  <a:schemeClr val="tx1"/>
                </a:solidFill>
                <a:latin typeface="Tahoma" panose="020B0604030504040204" pitchFamily="34" charset="0"/>
                <a:ea typeface="ＭＳ Ｐゴシック" panose="020B0600070205080204" pitchFamily="50" charset="-128"/>
              </a:defRPr>
            </a:lvl1pPr>
            <a:lvl2pPr marL="742950" indent="-285750">
              <a:defRPr kumimoji="1" sz="2400">
                <a:solidFill>
                  <a:schemeClr val="tx1"/>
                </a:solidFill>
                <a:latin typeface="Tahoma" panose="020B0604030504040204" pitchFamily="34" charset="0"/>
                <a:ea typeface="ＭＳ Ｐゴシック" panose="020B0600070205080204" pitchFamily="50" charset="-128"/>
              </a:defRPr>
            </a:lvl2pPr>
            <a:lvl3pPr marL="1143000" indent="-228600">
              <a:defRPr kumimoji="1" sz="2400">
                <a:solidFill>
                  <a:schemeClr val="tx1"/>
                </a:solidFill>
                <a:latin typeface="Tahoma" panose="020B0604030504040204" pitchFamily="34" charset="0"/>
                <a:ea typeface="ＭＳ Ｐゴシック" panose="020B0600070205080204" pitchFamily="50" charset="-128"/>
              </a:defRPr>
            </a:lvl3pPr>
            <a:lvl4pPr marL="1600200" indent="-228600">
              <a:defRPr kumimoji="1" sz="2400">
                <a:solidFill>
                  <a:schemeClr val="tx1"/>
                </a:solidFill>
                <a:latin typeface="Tahoma" panose="020B0604030504040204" pitchFamily="34" charset="0"/>
                <a:ea typeface="ＭＳ Ｐゴシック" panose="020B0600070205080204" pitchFamily="50" charset="-128"/>
              </a:defRPr>
            </a:lvl4pPr>
            <a:lvl5pPr marL="2057400" indent="-228600">
              <a:defRPr kumimoji="1" sz="2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eaLnBrk="1" hangingPunct="1">
              <a:lnSpc>
                <a:spcPct val="150000"/>
              </a:lnSpc>
              <a:spcBef>
                <a:spcPct val="20000"/>
              </a:spcBef>
              <a:buClr>
                <a:schemeClr val="tx1"/>
              </a:buClr>
              <a:buSzPct val="60000"/>
              <a:buFont typeface="Wingdings" panose="05000000000000000000" pitchFamily="2" charset="2"/>
              <a:buNone/>
            </a:pP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a:xfrm>
            <a:off x="8567738" y="6453188"/>
            <a:ext cx="576262" cy="404812"/>
          </a:xfrm>
        </p:spPr>
        <p:txBody>
          <a:bodyPr/>
          <a:lstStyle/>
          <a:p>
            <a:fld id="{C870111A-7876-4376-AA8A-B94741648D09}" type="slidenum">
              <a:rPr lang="ja-JP" altLang="en-US" smtClean="0">
                <a:latin typeface="メイリオ" panose="020B0604030504040204" pitchFamily="50" charset="-128"/>
                <a:ea typeface="メイリオ" panose="020B0604030504040204" pitchFamily="50" charset="-128"/>
                <a:cs typeface="メイリオ" panose="020B0604030504040204" pitchFamily="50" charset="-128"/>
              </a:rPr>
              <a:pPr/>
              <a:t>10</a:t>
            </a:fld>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Rectangle 9">
            <a:extLst>
              <a:ext uri="{FF2B5EF4-FFF2-40B4-BE49-F238E27FC236}">
                <a16:creationId xmlns:a16="http://schemas.microsoft.com/office/drawing/2014/main" xmlns="" id="{933BB0F4-9F7A-40B8-9DA0-FAE99A614DEA}"/>
              </a:ext>
            </a:extLst>
          </p:cNvPr>
          <p:cNvSpPr>
            <a:spLocks noChangeArrowheads="1"/>
          </p:cNvSpPr>
          <p:nvPr/>
        </p:nvSpPr>
        <p:spPr bwMode="auto">
          <a:xfrm>
            <a:off x="1" y="2"/>
            <a:ext cx="9144000" cy="6856413"/>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Rectangle 5"/>
          <p:cNvSpPr>
            <a:spLocks noChangeArrowheads="1"/>
          </p:cNvSpPr>
          <p:nvPr/>
        </p:nvSpPr>
        <p:spPr bwMode="auto">
          <a:xfrm>
            <a:off x="3419872" y="2760720"/>
            <a:ext cx="5689600"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180975" eaLnBrk="1" hangingPunct="1">
              <a:lnSpc>
                <a:spcPct val="150000"/>
              </a:lnSpc>
              <a:spcBef>
                <a:spcPct val="20000"/>
              </a:spcBef>
              <a:buClr>
                <a:schemeClr val="tx1"/>
              </a:buClr>
              <a:buSzPct val="100000"/>
            </a:pP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 国民の三大義務</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80975" eaLnBrk="1" hangingPunct="1">
              <a:lnSpc>
                <a:spcPct val="150000"/>
              </a:lnSpc>
              <a:spcBef>
                <a:spcPct val="20000"/>
              </a:spcBef>
              <a:buClr>
                <a:schemeClr val="tx1"/>
              </a:buClr>
              <a:buSzPct val="100000"/>
            </a:pP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 租税法律主義</a:t>
            </a:r>
            <a:endParaRPr lang="en-US" altLang="ja-JP" sz="28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タイトル 2"/>
          <p:cNvSpPr>
            <a:spLocks noGrp="1"/>
          </p:cNvSpPr>
          <p:nvPr/>
        </p:nvSpPr>
        <p:spPr>
          <a:xfrm>
            <a:off x="30623" y="14750"/>
            <a:ext cx="3419475" cy="6822000"/>
          </a:xfrm>
          <a:prstGeom prst="rect">
            <a:avLst/>
          </a:prstGeom>
          <a:blipFill>
            <a:blip r:embed="rId3"/>
            <a:srcRect/>
            <a:stretch>
              <a:fillRect/>
            </a:stretch>
          </a:blipFill>
          <a:effectLst/>
        </p:spPr>
        <p:txBody>
          <a:bodyPr vert="horz" lIns="91440" tIns="45720" rIns="91440" bIns="45720" rtlCol="0" anchor="ctr">
            <a:normAutofit/>
          </a:bodyPr>
          <a:lstStyle/>
          <a:p>
            <a:pPr algn="ctr">
              <a:spcAft>
                <a:spcPts val="0"/>
              </a:spcAft>
            </a:pPr>
            <a:r>
              <a:rPr lang="ja-JP" altLang="en-US" sz="3200" b="1" dirty="0">
                <a:solidFill>
                  <a:srgbClr val="0D0D0D"/>
                </a:solidFill>
                <a:latin typeface="ＭＳ Ｐゴシック" panose="020B0600070205080204" pitchFamily="50" charset="-128"/>
                <a:ea typeface="メイリオ" panose="020B0604030504040204" pitchFamily="50" charset="-128"/>
                <a:cs typeface="ＭＳ Ｐゴシック" panose="020B0600070205080204" pitchFamily="50" charset="-128"/>
              </a:rPr>
              <a:t>税</a:t>
            </a:r>
            <a:r>
              <a:rPr lang="ja-JP" altLang="en-US" sz="3200" b="1" dirty="0" smtClean="0">
                <a:solidFill>
                  <a:srgbClr val="0D0D0D"/>
                </a:solidFill>
                <a:latin typeface="ＭＳ Ｐゴシック" panose="020B0600070205080204" pitchFamily="50" charset="-128"/>
                <a:ea typeface="メイリオ" panose="020B0604030504040204" pitchFamily="50" charset="-128"/>
                <a:cs typeface="ＭＳ Ｐゴシック" panose="020B0600070205080204" pitchFamily="50" charset="-128"/>
              </a:rPr>
              <a:t>の大切な</a:t>
            </a:r>
            <a:endParaRPr lang="en-US" altLang="ja-JP" sz="3200" b="1" dirty="0" smtClean="0">
              <a:solidFill>
                <a:srgbClr val="0D0D0D"/>
              </a:solidFill>
              <a:latin typeface="ＭＳ Ｐゴシック" panose="020B0600070205080204" pitchFamily="50" charset="-128"/>
              <a:ea typeface="メイリオ" panose="020B0604030504040204" pitchFamily="50" charset="-128"/>
              <a:cs typeface="ＭＳ Ｐゴシック" panose="020B0600070205080204" pitchFamily="50" charset="-128"/>
            </a:endParaRPr>
          </a:p>
          <a:p>
            <a:pPr algn="ctr">
              <a:spcAft>
                <a:spcPts val="0"/>
              </a:spcAft>
            </a:pPr>
            <a:r>
              <a:rPr lang="ja-JP" altLang="en-US" sz="3200" b="1" dirty="0" smtClean="0">
                <a:solidFill>
                  <a:srgbClr val="0D0D0D"/>
                </a:solidFill>
                <a:latin typeface="ＭＳ Ｐゴシック" panose="020B0600070205080204" pitchFamily="50" charset="-128"/>
                <a:ea typeface="メイリオ" panose="020B0604030504040204" pitchFamily="50" charset="-128"/>
                <a:cs typeface="ＭＳ Ｐゴシック" panose="020B0600070205080204" pitchFamily="50" charset="-128"/>
              </a:rPr>
              <a:t>きまりや考え方</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Tree>
    <p:extLst>
      <p:ext uri="{BB962C8B-B14F-4D97-AF65-F5344CB8AC3E}">
        <p14:creationId xmlns:p14="http://schemas.microsoft.com/office/powerpoint/2010/main" val="298062464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タイトル 2"/>
          <p:cNvSpPr>
            <a:spLocks noGrp="1"/>
          </p:cNvSpPr>
          <p:nvPr>
            <p:ph type="title"/>
          </p:nvPr>
        </p:nvSpPr>
        <p:spPr>
          <a:xfrm>
            <a:off x="0" y="-14763"/>
            <a:ext cx="9140400" cy="972000"/>
          </a:xfrm>
          <a:solidFill>
            <a:srgbClr val="0070C0"/>
          </a:solidFill>
        </p:spPr>
        <p:txBody>
          <a:bodyPr anchor="ctr">
            <a:normAutofit/>
          </a:bodyPr>
          <a:lstStyle/>
          <a:p>
            <a:pPr algn="ctr">
              <a:lnSpc>
                <a:spcPct val="150000"/>
              </a:lnSpc>
            </a:pPr>
            <a:r>
              <a:rPr lang="ja-JP" altLang="en-US" sz="36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国民の三大義務</a:t>
            </a:r>
            <a:endParaRPr lang="ja-JP" altLang="en-US" sz="3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角丸四角形 12"/>
          <p:cNvSpPr/>
          <p:nvPr/>
        </p:nvSpPr>
        <p:spPr>
          <a:xfrm>
            <a:off x="647476" y="2625333"/>
            <a:ext cx="6300788" cy="648000"/>
          </a:xfrm>
          <a:prstGeom prst="roundRect">
            <a:avLst/>
          </a:prstGeom>
          <a:solidFill>
            <a:srgbClr val="92D050"/>
          </a:solidFill>
          <a:ln w="57150">
            <a:solidFill>
              <a:srgbClr val="808000"/>
            </a:solidFill>
          </a:ln>
        </p:spPr>
        <p:style>
          <a:lnRef idx="2">
            <a:schemeClr val="accent1">
              <a:shade val="50000"/>
            </a:schemeClr>
          </a:lnRef>
          <a:fillRef idx="1">
            <a:schemeClr val="accent1"/>
          </a:fillRef>
          <a:effectRef idx="0">
            <a:schemeClr val="accent1"/>
          </a:effectRef>
          <a:fontRef idx="minor">
            <a:schemeClr val="lt1"/>
          </a:fontRef>
        </p:style>
        <p:txBody>
          <a:bodyPr tIns="144000" anchor="ctr"/>
          <a:lstStyle/>
          <a:p>
            <a:pPr algn="ctr" eaLnBrk="1" hangingPunct="1">
              <a:lnSpc>
                <a:spcPts val="3000"/>
              </a:lnSpc>
              <a:defRPr/>
            </a:pPr>
            <a:r>
              <a:rPr lang="ja-JP" altLang="en-US" sz="2800" b="1" dirty="0">
                <a:solidFill>
                  <a:schemeClr val="bg1"/>
                </a:solidFill>
                <a:latin typeface="メイリオ" panose="020B0604030504040204" pitchFamily="50" charset="-128"/>
                <a:ea typeface="メイリオ" panose="020B0604030504040204" pitchFamily="50" charset="-128"/>
              </a:rPr>
              <a:t>納税の義務（日本国憲法第</a:t>
            </a:r>
            <a:r>
              <a:rPr lang="en-US" altLang="ja-JP" sz="2800" b="1" dirty="0">
                <a:solidFill>
                  <a:schemeClr val="bg1"/>
                </a:solidFill>
                <a:latin typeface="メイリオ" panose="020B0604030504040204" pitchFamily="50" charset="-128"/>
                <a:ea typeface="メイリオ" panose="020B0604030504040204" pitchFamily="50" charset="-128"/>
              </a:rPr>
              <a:t>30</a:t>
            </a:r>
            <a:r>
              <a:rPr lang="ja-JP" altLang="en-US" sz="2800" b="1" dirty="0">
                <a:solidFill>
                  <a:schemeClr val="bg1"/>
                </a:solidFill>
                <a:latin typeface="メイリオ" panose="020B0604030504040204" pitchFamily="50" charset="-128"/>
                <a:ea typeface="メイリオ" panose="020B0604030504040204" pitchFamily="50" charset="-128"/>
              </a:rPr>
              <a:t>条）</a:t>
            </a:r>
          </a:p>
        </p:txBody>
      </p:sp>
      <p:sp>
        <p:nvSpPr>
          <p:cNvPr id="14" name="Rectangle 3"/>
          <p:cNvSpPr>
            <a:spLocks noGrp="1" noChangeArrowheads="1"/>
          </p:cNvSpPr>
          <p:nvPr>
            <p:ph idx="1"/>
          </p:nvPr>
        </p:nvSpPr>
        <p:spPr>
          <a:xfrm>
            <a:off x="0" y="3387940"/>
            <a:ext cx="8820472" cy="603250"/>
          </a:xfrm>
        </p:spPr>
        <p:txBody>
          <a:bodyPr rtlCol="0">
            <a:noAutofit/>
          </a:bodyPr>
          <a:lstStyle/>
          <a:p>
            <a:pPr marL="72000" indent="360000" eaLnBrk="1" fontAlgn="auto" hangingPunct="1">
              <a:lnSpc>
                <a:spcPts val="3500"/>
              </a:lnSpc>
              <a:spcAft>
                <a:spcPts val="0"/>
              </a:spcAft>
              <a:buClr>
                <a:schemeClr val="accent3"/>
              </a:buClr>
              <a:buFontTx/>
              <a:buNone/>
              <a:defRPr/>
            </a:pPr>
            <a:r>
              <a:rPr lang="ja-JP" altLang="en-US" sz="2400" dirty="0" smtClean="0">
                <a:latin typeface="メイリオ" panose="020B0604030504040204" pitchFamily="50" charset="-128"/>
                <a:ea typeface="メイリオ" panose="020B0604030504040204" pitchFamily="50" charset="-128"/>
              </a:rPr>
              <a:t>・ 国民は、法律の定めるところにより、納税の義務を</a:t>
            </a:r>
            <a:r>
              <a:rPr lang="ja-JP" altLang="en-US" sz="2400" dirty="0" err="1" smtClean="0">
                <a:latin typeface="メイリオ" panose="020B0604030504040204" pitchFamily="50" charset="-128"/>
                <a:ea typeface="メイリオ" panose="020B0604030504040204" pitchFamily="50" charset="-128"/>
              </a:rPr>
              <a:t>負ふ</a:t>
            </a:r>
            <a:r>
              <a:rPr lang="ja-JP" altLang="en-US" sz="2400" dirty="0" smtClean="0">
                <a:latin typeface="メイリオ" panose="020B0604030504040204" pitchFamily="50" charset="-128"/>
                <a:ea typeface="メイリオ" panose="020B0604030504040204" pitchFamily="50" charset="-128"/>
              </a:rPr>
              <a:t>。</a:t>
            </a:r>
          </a:p>
        </p:txBody>
      </p:sp>
      <p:sp>
        <p:nvSpPr>
          <p:cNvPr id="19" name="角丸四角形 18"/>
          <p:cNvSpPr/>
          <p:nvPr/>
        </p:nvSpPr>
        <p:spPr>
          <a:xfrm>
            <a:off x="647476" y="4105797"/>
            <a:ext cx="6300788" cy="648000"/>
          </a:xfrm>
          <a:prstGeom prst="roundRect">
            <a:avLst/>
          </a:prstGeom>
          <a:solidFill>
            <a:srgbClr val="92D050"/>
          </a:solidFill>
          <a:ln w="57150">
            <a:solidFill>
              <a:srgbClr val="808000"/>
            </a:solidFill>
          </a:ln>
        </p:spPr>
        <p:style>
          <a:lnRef idx="2">
            <a:schemeClr val="accent1">
              <a:shade val="50000"/>
            </a:schemeClr>
          </a:lnRef>
          <a:fillRef idx="1">
            <a:schemeClr val="accent1"/>
          </a:fillRef>
          <a:effectRef idx="0">
            <a:schemeClr val="accent1"/>
          </a:effectRef>
          <a:fontRef idx="minor">
            <a:schemeClr val="lt1"/>
          </a:fontRef>
        </p:style>
        <p:txBody>
          <a:bodyPr tIns="144000" anchor="ctr"/>
          <a:lstStyle/>
          <a:p>
            <a:pPr algn="ctr" eaLnBrk="1" hangingPunct="1">
              <a:lnSpc>
                <a:spcPts val="3000"/>
              </a:lnSpc>
              <a:defRPr/>
            </a:pPr>
            <a:r>
              <a:rPr lang="ja-JP" altLang="en-US" sz="2800" b="1" dirty="0" smtClean="0">
                <a:solidFill>
                  <a:schemeClr val="bg1"/>
                </a:solidFill>
                <a:latin typeface="メイリオ" panose="020B0604030504040204" pitchFamily="50" charset="-128"/>
                <a:ea typeface="メイリオ" panose="020B0604030504040204" pitchFamily="50" charset="-128"/>
              </a:rPr>
              <a:t>国　 民 　の </a:t>
            </a:r>
            <a:r>
              <a:rPr lang="ja-JP" altLang="en-US" sz="2800" b="1" dirty="0">
                <a:solidFill>
                  <a:schemeClr val="bg1"/>
                </a:solidFill>
                <a:latin typeface="メイリオ" panose="020B0604030504040204" pitchFamily="50" charset="-128"/>
                <a:ea typeface="メイリオ" panose="020B0604030504040204" pitchFamily="50" charset="-128"/>
              </a:rPr>
              <a:t>　三　 大　 義　 務</a:t>
            </a:r>
          </a:p>
        </p:txBody>
      </p:sp>
      <p:sp>
        <p:nvSpPr>
          <p:cNvPr id="20" name="Rectangle 7"/>
          <p:cNvSpPr>
            <a:spLocks noChangeArrowheads="1"/>
          </p:cNvSpPr>
          <p:nvPr/>
        </p:nvSpPr>
        <p:spPr bwMode="auto">
          <a:xfrm>
            <a:off x="414619" y="4903743"/>
            <a:ext cx="7991234"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lnSpc>
                <a:spcPts val="3500"/>
              </a:lnSpc>
              <a:buClrTx/>
              <a:buSzTx/>
              <a:buFontTx/>
              <a:buNone/>
            </a:pPr>
            <a:r>
              <a:rPr lang="ja-JP" altLang="en-US" sz="2400" dirty="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rPr>
              <a:t>普通教育を受けさせる義務（日本国憲法第</a:t>
            </a:r>
            <a:r>
              <a:rPr lang="en-US" altLang="ja-JP" sz="2400" dirty="0">
                <a:latin typeface="メイリオ" panose="020B0604030504040204" pitchFamily="50" charset="-128"/>
                <a:ea typeface="メイリオ" panose="020B0604030504040204" pitchFamily="50" charset="-128"/>
              </a:rPr>
              <a:t>26</a:t>
            </a:r>
            <a:r>
              <a:rPr lang="ja-JP" altLang="en-US" sz="2400" dirty="0">
                <a:latin typeface="メイリオ" panose="020B0604030504040204" pitchFamily="50" charset="-128"/>
                <a:ea typeface="メイリオ" panose="020B0604030504040204" pitchFamily="50" charset="-128"/>
              </a:rPr>
              <a:t>条２項）</a:t>
            </a:r>
            <a:endParaRPr lang="en-US" altLang="ja-JP" sz="2400" dirty="0">
              <a:latin typeface="メイリオ" panose="020B0604030504040204" pitchFamily="50" charset="-128"/>
              <a:ea typeface="メイリオ" panose="020B0604030504040204" pitchFamily="50" charset="-128"/>
            </a:endParaRPr>
          </a:p>
          <a:p>
            <a:pPr eaLnBrk="1" hangingPunct="1">
              <a:lnSpc>
                <a:spcPts val="3500"/>
              </a:lnSpc>
              <a:buClrTx/>
              <a:buSzTx/>
              <a:buFontTx/>
              <a:buNone/>
            </a:pPr>
            <a:r>
              <a:rPr lang="ja-JP" altLang="en-US" sz="2400" dirty="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rPr>
              <a:t>勤労の義務（日本国憲法第</a:t>
            </a:r>
            <a:r>
              <a:rPr lang="en-US" altLang="ja-JP" sz="2400" dirty="0">
                <a:latin typeface="メイリオ" panose="020B0604030504040204" pitchFamily="50" charset="-128"/>
                <a:ea typeface="メイリオ" panose="020B0604030504040204" pitchFamily="50" charset="-128"/>
              </a:rPr>
              <a:t>27</a:t>
            </a:r>
            <a:r>
              <a:rPr lang="ja-JP" altLang="en-US" sz="2400" dirty="0">
                <a:latin typeface="メイリオ" panose="020B0604030504040204" pitchFamily="50" charset="-128"/>
                <a:ea typeface="メイリオ" panose="020B0604030504040204" pitchFamily="50" charset="-128"/>
              </a:rPr>
              <a:t>条１項）</a:t>
            </a:r>
            <a:endParaRPr lang="en-US" altLang="ja-JP" sz="2400" dirty="0">
              <a:latin typeface="メイリオ" panose="020B0604030504040204" pitchFamily="50" charset="-128"/>
              <a:ea typeface="メイリオ" panose="020B0604030504040204" pitchFamily="50" charset="-128"/>
            </a:endParaRPr>
          </a:p>
          <a:p>
            <a:pPr eaLnBrk="1" hangingPunct="1">
              <a:lnSpc>
                <a:spcPts val="3500"/>
              </a:lnSpc>
              <a:buClrTx/>
              <a:buSzTx/>
              <a:buFontTx/>
              <a:buNone/>
            </a:pPr>
            <a:r>
              <a:rPr lang="ja-JP" altLang="en-US" sz="2400" dirty="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rPr>
              <a:t>納税の義務（日本国憲法第</a:t>
            </a:r>
            <a:r>
              <a:rPr lang="en-US" altLang="ja-JP" sz="2400" dirty="0">
                <a:latin typeface="メイリオ" panose="020B0604030504040204" pitchFamily="50" charset="-128"/>
                <a:ea typeface="メイリオ" panose="020B0604030504040204" pitchFamily="50" charset="-128"/>
              </a:rPr>
              <a:t>30</a:t>
            </a:r>
            <a:r>
              <a:rPr lang="ja-JP" altLang="en-US" sz="2400" dirty="0">
                <a:latin typeface="メイリオ" panose="020B0604030504040204" pitchFamily="50" charset="-128"/>
                <a:ea typeface="メイリオ" panose="020B0604030504040204" pitchFamily="50" charset="-128"/>
              </a:rPr>
              <a:t>条）</a:t>
            </a:r>
          </a:p>
          <a:p>
            <a:pPr eaLnBrk="1" hangingPunct="1">
              <a:lnSpc>
                <a:spcPts val="3500"/>
              </a:lnSpc>
              <a:buClrTx/>
              <a:buSzTx/>
              <a:buFontTx/>
              <a:buNone/>
            </a:pPr>
            <a:endParaRPr lang="ja-JP" altLang="en-US" sz="2400" dirty="0">
              <a:solidFill>
                <a:srgbClr val="002060"/>
              </a:solidFill>
              <a:latin typeface="メイリオ" panose="020B0604030504040204" pitchFamily="50" charset="-128"/>
              <a:ea typeface="メイリオ" panose="020B0604030504040204" pitchFamily="50" charset="-128"/>
            </a:endParaRPr>
          </a:p>
          <a:p>
            <a:pPr eaLnBrk="1" hangingPunct="1">
              <a:lnSpc>
                <a:spcPts val="3500"/>
              </a:lnSpc>
              <a:buClrTx/>
              <a:buSzTx/>
              <a:buFontTx/>
              <a:buNone/>
            </a:pPr>
            <a:endParaRPr lang="ja-JP" altLang="en-US" sz="2400" dirty="0">
              <a:solidFill>
                <a:srgbClr val="002060"/>
              </a:solidFill>
              <a:latin typeface="ＭＳ 明朝" panose="02020609040205080304" pitchFamily="17" charset="-128"/>
              <a:ea typeface="ＭＳ 明朝" panose="02020609040205080304" pitchFamily="17" charset="-128"/>
            </a:endParaRPr>
          </a:p>
        </p:txBody>
      </p:sp>
      <p:sp>
        <p:nvSpPr>
          <p:cNvPr id="2" name="正方形/長方形 1"/>
          <p:cNvSpPr/>
          <p:nvPr/>
        </p:nvSpPr>
        <p:spPr>
          <a:xfrm>
            <a:off x="501748" y="1296426"/>
            <a:ext cx="8462740" cy="989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500"/>
              </a:lnSpc>
            </a:pPr>
            <a:r>
              <a:rPr kumimoji="1" lang="ja-JP" altLang="en-US" sz="2400" dirty="0" smtClean="0">
                <a:solidFill>
                  <a:schemeClr val="tx1">
                    <a:lumMod val="95000"/>
                    <a:lumOff val="5000"/>
                  </a:schemeClr>
                </a:solidFill>
                <a:latin typeface="メイリオ" panose="020B0604030504040204" pitchFamily="50" charset="-128"/>
                <a:ea typeface="メイリオ" panose="020B0604030504040204" pitchFamily="50" charset="-128"/>
              </a:rPr>
              <a:t>　税金は</a:t>
            </a:r>
            <a:r>
              <a:rPr lang="ja-JP" altLang="en-US" sz="2400" dirty="0" smtClean="0">
                <a:solidFill>
                  <a:schemeClr val="tx1">
                    <a:lumMod val="95000"/>
                    <a:lumOff val="5000"/>
                  </a:schemeClr>
                </a:solidFill>
                <a:latin typeface="メイリオ" panose="020B0604030504040204" pitchFamily="50" charset="-128"/>
                <a:ea typeface="メイリオ" panose="020B0604030504040204" pitchFamily="50" charset="-128"/>
              </a:rPr>
              <a:t>、国を維持し、発展させていくために欠かせないも</a:t>
            </a:r>
            <a:r>
              <a:rPr lang="ja-JP" altLang="en-US" sz="2400" dirty="0">
                <a:solidFill>
                  <a:schemeClr val="tx1">
                    <a:lumMod val="95000"/>
                    <a:lumOff val="5000"/>
                  </a:schemeClr>
                </a:solidFill>
                <a:latin typeface="メイリオ" panose="020B0604030504040204" pitchFamily="50" charset="-128"/>
                <a:ea typeface="メイリオ" panose="020B0604030504040204" pitchFamily="50" charset="-128"/>
              </a:rPr>
              <a:t>の</a:t>
            </a:r>
            <a:r>
              <a:rPr lang="ja-JP" altLang="en-US" sz="2400" dirty="0" smtClean="0">
                <a:solidFill>
                  <a:schemeClr val="tx1">
                    <a:lumMod val="95000"/>
                    <a:lumOff val="5000"/>
                  </a:schemeClr>
                </a:solidFill>
                <a:latin typeface="メイリオ" panose="020B0604030504040204" pitchFamily="50" charset="-128"/>
                <a:ea typeface="メイリオ" panose="020B0604030504040204" pitchFamily="50" charset="-128"/>
              </a:rPr>
              <a:t>ですから憲法でも、納税は国民の義務と定めています。</a:t>
            </a:r>
            <a:endParaRPr kumimoji="1" lang="ja-JP" altLang="en-US" sz="2400" dirty="0">
              <a:solidFill>
                <a:schemeClr val="tx1">
                  <a:lumMod val="95000"/>
                  <a:lumOff val="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574982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fade">
                                      <p:cBhvr>
                                        <p:cTn id="10" dur="500"/>
                                        <p:tgtEl>
                                          <p:spTgt spid="1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9" grpId="0" animBg="1"/>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タイトル 2"/>
          <p:cNvSpPr>
            <a:spLocks noGrp="1"/>
          </p:cNvSpPr>
          <p:nvPr>
            <p:ph type="title"/>
          </p:nvPr>
        </p:nvSpPr>
        <p:spPr>
          <a:xfrm>
            <a:off x="0" y="-14763"/>
            <a:ext cx="9140400" cy="972000"/>
          </a:xfrm>
          <a:solidFill>
            <a:srgbClr val="0070C0"/>
          </a:solidFill>
        </p:spPr>
        <p:txBody>
          <a:bodyPr anchor="ctr">
            <a:normAutofit/>
          </a:bodyPr>
          <a:lstStyle/>
          <a:p>
            <a:pPr algn="ctr">
              <a:lnSpc>
                <a:spcPct val="150000"/>
              </a:lnSpc>
            </a:pPr>
            <a:r>
              <a:rPr lang="ja-JP" altLang="en-US" sz="36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租税法律主義</a:t>
            </a:r>
            <a:endParaRPr lang="ja-JP" altLang="en-US" sz="3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角丸四角形 25"/>
          <p:cNvSpPr/>
          <p:nvPr/>
        </p:nvSpPr>
        <p:spPr>
          <a:xfrm>
            <a:off x="501748" y="3457383"/>
            <a:ext cx="6300787" cy="541338"/>
          </a:xfrm>
          <a:prstGeom prst="roundRect">
            <a:avLst/>
          </a:prstGeom>
          <a:solidFill>
            <a:srgbClr val="92D050"/>
          </a:solidFill>
          <a:ln w="57150">
            <a:solidFill>
              <a:srgbClr val="808000"/>
            </a:solidFill>
          </a:ln>
        </p:spPr>
        <p:style>
          <a:lnRef idx="2">
            <a:schemeClr val="accent1">
              <a:shade val="50000"/>
            </a:schemeClr>
          </a:lnRef>
          <a:fillRef idx="1">
            <a:schemeClr val="accent1"/>
          </a:fillRef>
          <a:effectRef idx="0">
            <a:schemeClr val="accent1"/>
          </a:effectRef>
          <a:fontRef idx="minor">
            <a:schemeClr val="lt1"/>
          </a:fontRef>
        </p:style>
        <p:txBody>
          <a:bodyPr tIns="144000" anchor="ctr"/>
          <a:lstStyle/>
          <a:p>
            <a:pPr algn="ctr" eaLnBrk="1" hangingPunct="1">
              <a:lnSpc>
                <a:spcPts val="3000"/>
              </a:lnSpc>
              <a:defRPr/>
            </a:pPr>
            <a:r>
              <a:rPr lang="ja-JP" altLang="en-US" sz="2800" b="1" dirty="0">
                <a:solidFill>
                  <a:schemeClr val="bg1"/>
                </a:solidFill>
                <a:latin typeface="メイリオ" panose="020B0604030504040204" pitchFamily="50" charset="-128"/>
                <a:ea typeface="メイリオ" panose="020B0604030504040204" pitchFamily="50" charset="-128"/>
              </a:rPr>
              <a:t>租税法律主義（日本国憲法第</a:t>
            </a:r>
            <a:r>
              <a:rPr lang="en-US" altLang="ja-JP" sz="2800" b="1" dirty="0">
                <a:solidFill>
                  <a:schemeClr val="bg1"/>
                </a:solidFill>
                <a:latin typeface="メイリオ" panose="020B0604030504040204" pitchFamily="50" charset="-128"/>
                <a:ea typeface="メイリオ" panose="020B0604030504040204" pitchFamily="50" charset="-128"/>
              </a:rPr>
              <a:t>84</a:t>
            </a:r>
            <a:r>
              <a:rPr lang="ja-JP" altLang="en-US" sz="2800" b="1" dirty="0">
                <a:solidFill>
                  <a:schemeClr val="bg1"/>
                </a:solidFill>
                <a:latin typeface="メイリオ" panose="020B0604030504040204" pitchFamily="50" charset="-128"/>
                <a:ea typeface="メイリオ" panose="020B0604030504040204" pitchFamily="50" charset="-128"/>
              </a:rPr>
              <a:t>条）</a:t>
            </a:r>
          </a:p>
        </p:txBody>
      </p:sp>
      <p:sp>
        <p:nvSpPr>
          <p:cNvPr id="27" name="Rectangle 3"/>
          <p:cNvSpPr txBox="1">
            <a:spLocks noChangeArrowheads="1"/>
          </p:cNvSpPr>
          <p:nvPr/>
        </p:nvSpPr>
        <p:spPr bwMode="auto">
          <a:xfrm>
            <a:off x="252413" y="4149080"/>
            <a:ext cx="8425253" cy="1008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71438" indent="358775">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lnSpc>
                <a:spcPts val="3500"/>
              </a:lnSpc>
              <a:buClrTx/>
              <a:buSzTx/>
              <a:buFontTx/>
              <a:buNone/>
            </a:pPr>
            <a:r>
              <a:rPr lang="ja-JP" altLang="en-US" sz="2400" dirty="0">
                <a:latin typeface="メイリオ" panose="020B0604030504040204" pitchFamily="50" charset="-128"/>
                <a:ea typeface="メイリオ" panose="020B0604030504040204" pitchFamily="50" charset="-128"/>
              </a:rPr>
              <a:t>あらたに租税を課し、又は現行の租税を変更するに</a:t>
            </a:r>
            <a:r>
              <a:rPr lang="ja-JP" altLang="en-US" sz="2400" dirty="0" smtClean="0">
                <a:latin typeface="メイリオ" panose="020B0604030504040204" pitchFamily="50" charset="-128"/>
                <a:ea typeface="メイリオ" panose="020B0604030504040204" pitchFamily="50" charset="-128"/>
              </a:rPr>
              <a:t>は法律</a:t>
            </a:r>
            <a:r>
              <a:rPr lang="ja-JP" altLang="en-US" sz="2400" dirty="0">
                <a:latin typeface="メイリオ" panose="020B0604030504040204" pitchFamily="50" charset="-128"/>
                <a:ea typeface="メイリオ" panose="020B0604030504040204" pitchFamily="50" charset="-128"/>
              </a:rPr>
              <a:t>又は法律の定める条件によることを必要とする。</a:t>
            </a:r>
          </a:p>
        </p:txBody>
      </p:sp>
      <p:sp>
        <p:nvSpPr>
          <p:cNvPr id="11" name="正方形/長方形 10"/>
          <p:cNvSpPr/>
          <p:nvPr/>
        </p:nvSpPr>
        <p:spPr>
          <a:xfrm>
            <a:off x="501748" y="1216993"/>
            <a:ext cx="8136904" cy="1923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500"/>
              </a:lnSpc>
            </a:pPr>
            <a:r>
              <a:rPr kumimoji="1" lang="ja-JP" altLang="en-US" sz="2400" dirty="0" smtClean="0">
                <a:solidFill>
                  <a:schemeClr val="tx1">
                    <a:lumMod val="95000"/>
                    <a:lumOff val="5000"/>
                  </a:schemeClr>
                </a:solidFill>
                <a:latin typeface="メイリオ" panose="020B0604030504040204" pitchFamily="50" charset="-128"/>
                <a:ea typeface="メイリオ" panose="020B0604030504040204" pitchFamily="50" charset="-128"/>
              </a:rPr>
              <a:t>　民主主義</a:t>
            </a:r>
            <a:r>
              <a:rPr lang="ja-JP" altLang="en-US" sz="2400" dirty="0" smtClean="0">
                <a:solidFill>
                  <a:schemeClr val="tx1">
                    <a:lumMod val="95000"/>
                    <a:lumOff val="5000"/>
                  </a:schemeClr>
                </a:solidFill>
                <a:latin typeface="メイリオ" panose="020B0604030504040204" pitchFamily="50" charset="-128"/>
                <a:ea typeface="メイリオ" panose="020B0604030504040204" pitchFamily="50" charset="-128"/>
              </a:rPr>
              <a:t>国家である日本では、税金に関する法律は国会で定められています。</a:t>
            </a:r>
            <a:endParaRPr lang="en-US" altLang="ja-JP" sz="2400" dirty="0" smtClean="0">
              <a:solidFill>
                <a:schemeClr val="tx1">
                  <a:lumMod val="95000"/>
                  <a:lumOff val="5000"/>
                </a:schemeClr>
              </a:solidFill>
              <a:latin typeface="メイリオ" panose="020B0604030504040204" pitchFamily="50" charset="-128"/>
              <a:ea typeface="メイリオ" panose="020B0604030504040204" pitchFamily="50" charset="-128"/>
            </a:endParaRPr>
          </a:p>
          <a:p>
            <a:pPr>
              <a:lnSpc>
                <a:spcPts val="3500"/>
              </a:lnSpc>
            </a:pPr>
            <a:r>
              <a:rPr kumimoji="1" lang="ja-JP" altLang="en-US" sz="2400" dirty="0">
                <a:solidFill>
                  <a:schemeClr val="tx1">
                    <a:lumMod val="95000"/>
                    <a:lumOff val="5000"/>
                  </a:schemeClr>
                </a:solidFill>
                <a:latin typeface="メイリオ" panose="020B0604030504040204" pitchFamily="50" charset="-128"/>
                <a:ea typeface="メイリオ" panose="020B0604030504040204" pitchFamily="50" charset="-128"/>
              </a:rPr>
              <a:t>　</a:t>
            </a:r>
            <a:r>
              <a:rPr kumimoji="1" lang="ja-JP" altLang="en-US" sz="2400" dirty="0" smtClean="0">
                <a:solidFill>
                  <a:schemeClr val="tx1">
                    <a:lumMod val="95000"/>
                    <a:lumOff val="5000"/>
                  </a:schemeClr>
                </a:solidFill>
                <a:latin typeface="メイリオ" panose="020B0604030504040204" pitchFamily="50" charset="-128"/>
                <a:ea typeface="メイリオ" panose="020B0604030504040204" pitchFamily="50" charset="-128"/>
              </a:rPr>
              <a:t>税は国民の代表である国会の決定によってのみ定められ集められます。</a:t>
            </a:r>
            <a:endParaRPr kumimoji="1" lang="ja-JP" altLang="en-US" sz="2400" dirty="0">
              <a:solidFill>
                <a:schemeClr val="tx1">
                  <a:lumMod val="95000"/>
                  <a:lumOff val="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27000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Line 10">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39941" name="Line 11">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pic>
        <p:nvPicPr>
          <p:cNvPr id="39942" name="Picture 29" descr="先生"/>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9272" y="1157767"/>
            <a:ext cx="1347791" cy="1527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タイトル 2"/>
          <p:cNvSpPr txBox="1">
            <a:spLocks/>
          </p:cNvSpPr>
          <p:nvPr/>
        </p:nvSpPr>
        <p:spPr>
          <a:xfrm>
            <a:off x="0" y="2"/>
            <a:ext cx="9140400" cy="972000"/>
          </a:xfrm>
          <a:prstGeom prst="rect">
            <a:avLst/>
          </a:prstGeom>
          <a:solidFill>
            <a:srgbClr val="0070C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2000" b="1" kern="1200">
                <a:solidFill>
                  <a:schemeClr val="bg1"/>
                </a:solidFill>
                <a:latin typeface="HG丸ｺﾞｼｯｸM-PRO" panose="020F0600000000000000" pitchFamily="50" charset="-128"/>
                <a:ea typeface="HG丸ｺﾞｼｯｸM-PRO" panose="020F0600000000000000" pitchFamily="50" charset="-128"/>
                <a:cs typeface="+mj-cs"/>
              </a:defRPr>
            </a:lvl1pPr>
          </a:lstStyle>
          <a:p>
            <a:pPr fontAlgn="auto">
              <a:lnSpc>
                <a:spcPct val="150000"/>
              </a:lnSpc>
              <a:spcAft>
                <a:spcPts val="0"/>
              </a:spcAft>
            </a:pPr>
            <a:r>
              <a:rPr lang="ja-JP" altLang="en-US" sz="3600" dirty="0" smtClean="0">
                <a:latin typeface="メイリオ" panose="020B0604030504040204" pitchFamily="50" charset="-128"/>
                <a:ea typeface="メイリオ" panose="020B0604030504040204" pitchFamily="50" charset="-128"/>
                <a:cs typeface="メイリオ" panose="020B0604030504040204" pitchFamily="50" charset="-128"/>
              </a:rPr>
              <a:t>財政の役割</a:t>
            </a:r>
            <a:endParaRPr lang="ja-JP" altLang="en-US" sz="3200" b="0" dirty="0">
              <a:latin typeface="メイリオ" panose="020B0604030504040204" pitchFamily="50" charset="-128"/>
              <a:ea typeface="メイリオ" panose="020B0604030504040204" pitchFamily="50" charset="-128"/>
            </a:endParaRPr>
          </a:p>
        </p:txBody>
      </p:sp>
      <p:grpSp>
        <p:nvGrpSpPr>
          <p:cNvPr id="36" name="Group 46"/>
          <p:cNvGrpSpPr>
            <a:grpSpLocks noChangeAspect="1"/>
          </p:cNvGrpSpPr>
          <p:nvPr/>
        </p:nvGrpSpPr>
        <p:grpSpPr bwMode="auto">
          <a:xfrm>
            <a:off x="528716" y="1200600"/>
            <a:ext cx="8316000" cy="5204664"/>
            <a:chOff x="2037" y="1424"/>
            <a:chExt cx="3627" cy="2270"/>
          </a:xfrm>
        </p:grpSpPr>
        <p:pic>
          <p:nvPicPr>
            <p:cNvPr id="39"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3" y="1424"/>
              <a:ext cx="2449" cy="2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8" y="1865"/>
              <a:ext cx="1528" cy="1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72" y="2649"/>
              <a:ext cx="1392" cy="1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3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37" y="2848"/>
              <a:ext cx="1231" cy="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 Box 34"/>
            <p:cNvSpPr txBox="1">
              <a:spLocks noChangeArrowheads="1"/>
            </p:cNvSpPr>
            <p:nvPr/>
          </p:nvSpPr>
          <p:spPr bwMode="auto">
            <a:xfrm>
              <a:off x="3260" y="1509"/>
              <a:ext cx="975"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None/>
              </a:pPr>
              <a:r>
                <a:rPr lang="ja-JP" altLang="en-US" sz="2000" dirty="0">
                  <a:solidFill>
                    <a:schemeClr val="tx1">
                      <a:lumMod val="95000"/>
                      <a:lumOff val="5000"/>
                    </a:schemeClr>
                  </a:solidFill>
                  <a:latin typeface="メイリオ" panose="020B0604030504040204" pitchFamily="50" charset="-128"/>
                  <a:ea typeface="メイリオ" panose="020B0604030504040204" pitchFamily="50" charset="-128"/>
                </a:rPr>
                <a:t>国・地方公共団体</a:t>
              </a:r>
            </a:p>
          </p:txBody>
        </p:sp>
        <p:sp>
          <p:nvSpPr>
            <p:cNvPr id="44" name="Text Box 35"/>
            <p:cNvSpPr txBox="1">
              <a:spLocks noChangeArrowheads="1"/>
            </p:cNvSpPr>
            <p:nvPr/>
          </p:nvSpPr>
          <p:spPr bwMode="auto">
            <a:xfrm>
              <a:off x="3525" y="1679"/>
              <a:ext cx="402"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2000" dirty="0">
                  <a:solidFill>
                    <a:schemeClr val="tx1">
                      <a:lumMod val="95000"/>
                      <a:lumOff val="5000"/>
                    </a:schemeClr>
                  </a:solidFill>
                  <a:latin typeface="メイリオ" panose="020B0604030504040204" pitchFamily="50" charset="-128"/>
                  <a:ea typeface="メイリオ" panose="020B0604030504040204" pitchFamily="50" charset="-128"/>
                </a:rPr>
                <a:t>(</a:t>
              </a:r>
              <a:r>
                <a:rPr lang="ja-JP" altLang="en-US" sz="2000" dirty="0">
                  <a:solidFill>
                    <a:schemeClr val="tx1">
                      <a:lumMod val="95000"/>
                      <a:lumOff val="5000"/>
                    </a:schemeClr>
                  </a:solidFill>
                  <a:latin typeface="メイリオ" panose="020B0604030504040204" pitchFamily="50" charset="-128"/>
                  <a:ea typeface="メイリオ" panose="020B0604030504040204" pitchFamily="50" charset="-128"/>
                </a:rPr>
                <a:t>歳出</a:t>
              </a:r>
              <a:r>
                <a:rPr lang="en-US" altLang="ja-JP" sz="2000" dirty="0">
                  <a:solidFill>
                    <a:schemeClr val="tx1">
                      <a:lumMod val="95000"/>
                      <a:lumOff val="5000"/>
                    </a:schemeClr>
                  </a:solidFill>
                  <a:latin typeface="メイリオ" panose="020B0604030504040204" pitchFamily="50" charset="-128"/>
                  <a:ea typeface="メイリオ" panose="020B0604030504040204" pitchFamily="50" charset="-128"/>
                </a:rPr>
                <a:t>)</a:t>
              </a:r>
            </a:p>
          </p:txBody>
        </p:sp>
        <p:sp>
          <p:nvSpPr>
            <p:cNvPr id="45" name="Text Box 36"/>
            <p:cNvSpPr txBox="1">
              <a:spLocks noChangeArrowheads="1"/>
            </p:cNvSpPr>
            <p:nvPr/>
          </p:nvSpPr>
          <p:spPr bwMode="auto">
            <a:xfrm>
              <a:off x="4555" y="1714"/>
              <a:ext cx="402"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2000" dirty="0">
                  <a:solidFill>
                    <a:schemeClr val="tx1">
                      <a:lumMod val="95000"/>
                      <a:lumOff val="5000"/>
                    </a:schemeClr>
                  </a:solidFill>
                  <a:latin typeface="メイリオ" panose="020B0604030504040204" pitchFamily="50" charset="-128"/>
                  <a:ea typeface="メイリオ" panose="020B0604030504040204" pitchFamily="50" charset="-128"/>
                </a:rPr>
                <a:t>(</a:t>
              </a:r>
              <a:r>
                <a:rPr lang="ja-JP" altLang="en-US" sz="2000" dirty="0">
                  <a:solidFill>
                    <a:schemeClr val="tx1">
                      <a:lumMod val="95000"/>
                      <a:lumOff val="5000"/>
                    </a:schemeClr>
                  </a:solidFill>
                  <a:latin typeface="メイリオ" panose="020B0604030504040204" pitchFamily="50" charset="-128"/>
                  <a:ea typeface="メイリオ" panose="020B0604030504040204" pitchFamily="50" charset="-128"/>
                </a:rPr>
                <a:t>歳入</a:t>
              </a:r>
              <a:r>
                <a:rPr lang="en-US" altLang="ja-JP" sz="2000" dirty="0">
                  <a:solidFill>
                    <a:schemeClr val="tx1">
                      <a:lumMod val="95000"/>
                      <a:lumOff val="5000"/>
                    </a:schemeClr>
                  </a:solidFill>
                  <a:latin typeface="メイリオ" panose="020B0604030504040204" pitchFamily="50" charset="-128"/>
                  <a:ea typeface="メイリオ" panose="020B0604030504040204" pitchFamily="50" charset="-128"/>
                </a:rPr>
                <a:t>)</a:t>
              </a:r>
            </a:p>
          </p:txBody>
        </p:sp>
        <p:sp>
          <p:nvSpPr>
            <p:cNvPr id="46" name="Text Box 37"/>
            <p:cNvSpPr txBox="1">
              <a:spLocks noChangeArrowheads="1"/>
            </p:cNvSpPr>
            <p:nvPr/>
          </p:nvSpPr>
          <p:spPr bwMode="auto">
            <a:xfrm>
              <a:off x="2381" y="1714"/>
              <a:ext cx="402"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2000" dirty="0">
                  <a:solidFill>
                    <a:schemeClr val="tx1">
                      <a:lumMod val="95000"/>
                      <a:lumOff val="5000"/>
                    </a:schemeClr>
                  </a:solidFill>
                  <a:latin typeface="メイリオ" panose="020B0604030504040204" pitchFamily="50" charset="-128"/>
                  <a:ea typeface="メイリオ" panose="020B0604030504040204" pitchFamily="50" charset="-128"/>
                </a:rPr>
                <a:t>(</a:t>
              </a:r>
              <a:r>
                <a:rPr lang="ja-JP" altLang="en-US" sz="2000" dirty="0">
                  <a:solidFill>
                    <a:schemeClr val="tx1">
                      <a:lumMod val="95000"/>
                      <a:lumOff val="5000"/>
                    </a:schemeClr>
                  </a:solidFill>
                  <a:latin typeface="メイリオ" panose="020B0604030504040204" pitchFamily="50" charset="-128"/>
                  <a:ea typeface="メイリオ" panose="020B0604030504040204" pitchFamily="50" charset="-128"/>
                </a:rPr>
                <a:t>歳入</a:t>
              </a:r>
              <a:r>
                <a:rPr lang="en-US" altLang="ja-JP" sz="2000" dirty="0">
                  <a:solidFill>
                    <a:schemeClr val="tx1">
                      <a:lumMod val="95000"/>
                      <a:lumOff val="5000"/>
                    </a:schemeClr>
                  </a:solidFill>
                  <a:latin typeface="メイリオ" panose="020B0604030504040204" pitchFamily="50" charset="-128"/>
                  <a:ea typeface="メイリオ" panose="020B0604030504040204" pitchFamily="50" charset="-128"/>
                </a:rPr>
                <a:t>)</a:t>
              </a:r>
            </a:p>
          </p:txBody>
        </p:sp>
        <p:sp>
          <p:nvSpPr>
            <p:cNvPr id="47" name="Text Box 38"/>
            <p:cNvSpPr txBox="1">
              <a:spLocks noChangeArrowheads="1"/>
            </p:cNvSpPr>
            <p:nvPr/>
          </p:nvSpPr>
          <p:spPr bwMode="auto">
            <a:xfrm>
              <a:off x="4956" y="2310"/>
              <a:ext cx="304"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2000" dirty="0">
                  <a:solidFill>
                    <a:schemeClr val="tx1">
                      <a:lumMod val="95000"/>
                      <a:lumOff val="5000"/>
                    </a:schemeClr>
                  </a:solidFill>
                  <a:latin typeface="メイリオ" panose="020B0604030504040204" pitchFamily="50" charset="-128"/>
                  <a:ea typeface="メイリオ" panose="020B0604030504040204" pitchFamily="50" charset="-128"/>
                </a:rPr>
                <a:t>税金</a:t>
              </a:r>
            </a:p>
          </p:txBody>
        </p:sp>
        <p:sp>
          <p:nvSpPr>
            <p:cNvPr id="48" name="Text Box 39"/>
            <p:cNvSpPr txBox="1">
              <a:spLocks noChangeArrowheads="1"/>
            </p:cNvSpPr>
            <p:nvPr/>
          </p:nvSpPr>
          <p:spPr bwMode="auto">
            <a:xfrm>
              <a:off x="2197" y="2350"/>
              <a:ext cx="304"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2000" dirty="0">
                  <a:solidFill>
                    <a:schemeClr val="tx1">
                      <a:lumMod val="95000"/>
                      <a:lumOff val="5000"/>
                    </a:schemeClr>
                  </a:solidFill>
                  <a:latin typeface="メイリオ" panose="020B0604030504040204" pitchFamily="50" charset="-128"/>
                  <a:ea typeface="メイリオ" panose="020B0604030504040204" pitchFamily="50" charset="-128"/>
                </a:rPr>
                <a:t>税金</a:t>
              </a:r>
            </a:p>
          </p:txBody>
        </p:sp>
        <p:sp>
          <p:nvSpPr>
            <p:cNvPr id="49" name="Text Box 41"/>
            <p:cNvSpPr txBox="1">
              <a:spLocks noChangeArrowheads="1"/>
            </p:cNvSpPr>
            <p:nvPr/>
          </p:nvSpPr>
          <p:spPr bwMode="auto">
            <a:xfrm>
              <a:off x="3256" y="3115"/>
              <a:ext cx="4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2800" dirty="0">
                  <a:solidFill>
                    <a:schemeClr val="tx1">
                      <a:lumMod val="95000"/>
                      <a:lumOff val="5000"/>
                    </a:schemeClr>
                  </a:solidFill>
                  <a:latin typeface="メイリオ" panose="020B0604030504040204" pitchFamily="50" charset="-128"/>
                  <a:ea typeface="メイリオ" panose="020B0604030504040204" pitchFamily="50" charset="-128"/>
                </a:rPr>
                <a:t>家計</a:t>
              </a:r>
            </a:p>
          </p:txBody>
        </p:sp>
        <p:sp>
          <p:nvSpPr>
            <p:cNvPr id="50" name="Text Box 42"/>
            <p:cNvSpPr txBox="1">
              <a:spLocks noChangeArrowheads="1"/>
            </p:cNvSpPr>
            <p:nvPr/>
          </p:nvSpPr>
          <p:spPr bwMode="auto">
            <a:xfrm>
              <a:off x="3846" y="3111"/>
              <a:ext cx="394"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2800" dirty="0">
                  <a:solidFill>
                    <a:schemeClr val="tx1">
                      <a:lumMod val="95000"/>
                      <a:lumOff val="5000"/>
                    </a:schemeClr>
                  </a:solidFill>
                  <a:latin typeface="メイリオ" panose="020B0604030504040204" pitchFamily="50" charset="-128"/>
                  <a:ea typeface="メイリオ" panose="020B0604030504040204" pitchFamily="50" charset="-128"/>
                </a:rPr>
                <a:t>企業</a:t>
              </a:r>
            </a:p>
          </p:txBody>
        </p:sp>
        <p:sp>
          <p:nvSpPr>
            <p:cNvPr id="51" name="Text Box 43"/>
            <p:cNvSpPr txBox="1">
              <a:spLocks noChangeArrowheads="1"/>
            </p:cNvSpPr>
            <p:nvPr/>
          </p:nvSpPr>
          <p:spPr bwMode="auto">
            <a:xfrm>
              <a:off x="2853" y="2544"/>
              <a:ext cx="528"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2000" dirty="0">
                  <a:solidFill>
                    <a:schemeClr val="tx1">
                      <a:lumMod val="95000"/>
                      <a:lumOff val="5000"/>
                    </a:schemeClr>
                  </a:solidFill>
                  <a:latin typeface="メイリオ" panose="020B0604030504040204" pitchFamily="50" charset="-128"/>
                  <a:ea typeface="メイリオ" panose="020B0604030504040204" pitchFamily="50" charset="-128"/>
                </a:rPr>
                <a:t>社会資本</a:t>
              </a:r>
            </a:p>
          </p:txBody>
        </p:sp>
        <p:sp>
          <p:nvSpPr>
            <p:cNvPr id="52" name="Text Box 44"/>
            <p:cNvSpPr txBox="1">
              <a:spLocks noChangeArrowheads="1"/>
            </p:cNvSpPr>
            <p:nvPr/>
          </p:nvSpPr>
          <p:spPr bwMode="auto">
            <a:xfrm>
              <a:off x="4140" y="2451"/>
              <a:ext cx="617"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600" dirty="0" smtClean="0">
                  <a:solidFill>
                    <a:schemeClr val="tx1">
                      <a:lumMod val="95000"/>
                      <a:lumOff val="5000"/>
                    </a:schemeClr>
                  </a:solidFill>
                  <a:latin typeface="メイリオ" panose="020B0604030504040204" pitchFamily="50" charset="-128"/>
                  <a:ea typeface="メイリオ" panose="020B0604030504040204" pitchFamily="50" charset="-128"/>
                </a:rPr>
                <a:t>公共サービス</a:t>
              </a:r>
              <a:endParaRPr lang="ja-JP" altLang="en-US" sz="1600" dirty="0">
                <a:solidFill>
                  <a:schemeClr val="tx1">
                    <a:lumMod val="95000"/>
                    <a:lumOff val="5000"/>
                  </a:schemeClr>
                </a:solidFill>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76241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clrChange>
              <a:clrFrom>
                <a:srgbClr val="FFFFFF"/>
              </a:clrFrom>
              <a:clrTo>
                <a:srgbClr val="FFFFFF">
                  <a:alpha val="0"/>
                </a:srgbClr>
              </a:clrTo>
            </a:clrChange>
          </a:blip>
          <a:stretch>
            <a:fillRect/>
          </a:stretch>
        </p:blipFill>
        <p:spPr>
          <a:xfrm>
            <a:off x="1044320" y="972002"/>
            <a:ext cx="6408000" cy="5813442"/>
          </a:xfrm>
          <a:prstGeom prst="rect">
            <a:avLst/>
          </a:prstGeom>
        </p:spPr>
      </p:pic>
      <p:sp>
        <p:nvSpPr>
          <p:cNvPr id="2" name="正方形/長方形 1"/>
          <p:cNvSpPr/>
          <p:nvPr/>
        </p:nvSpPr>
        <p:spPr>
          <a:xfrm>
            <a:off x="3796293" y="4095734"/>
            <a:ext cx="1547813" cy="43142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 name="正方形/長方形 7"/>
          <p:cNvSpPr/>
          <p:nvPr/>
        </p:nvSpPr>
        <p:spPr>
          <a:xfrm>
            <a:off x="1259632" y="5661248"/>
            <a:ext cx="1547812" cy="79216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 name="正方形/長方形 8"/>
          <p:cNvSpPr/>
          <p:nvPr/>
        </p:nvSpPr>
        <p:spPr>
          <a:xfrm>
            <a:off x="5432919" y="3721424"/>
            <a:ext cx="1549400" cy="100372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 name="タイトル 2"/>
          <p:cNvSpPr txBox="1">
            <a:spLocks/>
          </p:cNvSpPr>
          <p:nvPr/>
        </p:nvSpPr>
        <p:spPr>
          <a:xfrm>
            <a:off x="0" y="2"/>
            <a:ext cx="9140400" cy="972000"/>
          </a:xfrm>
          <a:prstGeom prst="rect">
            <a:avLst/>
          </a:prstGeom>
          <a:solidFill>
            <a:srgbClr val="0070C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2000" b="1" kern="1200">
                <a:solidFill>
                  <a:schemeClr val="bg1"/>
                </a:solidFill>
                <a:latin typeface="HG丸ｺﾞｼｯｸM-PRO" panose="020F0600000000000000" pitchFamily="50" charset="-128"/>
                <a:ea typeface="HG丸ｺﾞｼｯｸM-PRO" panose="020F0600000000000000" pitchFamily="50" charset="-128"/>
                <a:cs typeface="+mj-cs"/>
              </a:defRPr>
            </a:lvl1pPr>
          </a:lstStyle>
          <a:p>
            <a:pPr fontAlgn="auto">
              <a:lnSpc>
                <a:spcPct val="150000"/>
              </a:lnSpc>
              <a:spcAft>
                <a:spcPts val="0"/>
              </a:spcAft>
            </a:pPr>
            <a:r>
              <a:rPr lang="ja-JP" altLang="en-US" sz="3600" dirty="0" smtClean="0">
                <a:latin typeface="メイリオ" panose="020B0604030504040204" pitchFamily="50" charset="-128"/>
                <a:ea typeface="メイリオ" panose="020B0604030504040204" pitchFamily="50" charset="-128"/>
                <a:cs typeface="メイリオ" panose="020B0604030504040204" pitchFamily="50" charset="-128"/>
              </a:rPr>
              <a:t>一般会計歳入額</a:t>
            </a:r>
            <a:endParaRPr lang="ja-JP" altLang="en-US" sz="3200" b="0"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5940152" y="982705"/>
            <a:ext cx="3024336" cy="611292"/>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000" dirty="0" smtClean="0">
                <a:solidFill>
                  <a:schemeClr val="tx1">
                    <a:lumMod val="95000"/>
                    <a:lumOff val="5000"/>
                  </a:schemeClr>
                </a:solidFill>
                <a:latin typeface="メイリオ" panose="020B0604030504040204" pitchFamily="50" charset="-128"/>
                <a:ea typeface="メイリオ" panose="020B0604030504040204" pitchFamily="50" charset="-128"/>
              </a:rPr>
              <a:t>令和４年度予算</a:t>
            </a:r>
            <a:endParaRPr kumimoji="1" lang="ja-JP" altLang="en-US" sz="1600" dirty="0">
              <a:solidFill>
                <a:schemeClr val="tx1">
                  <a:lumMod val="95000"/>
                  <a:lumOff val="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83754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Effect transition="in" filter="fade">
                                      <p:cBhvr>
                                        <p:cTn id="16" dur="1000"/>
                                        <p:tgtEl>
                                          <p:spTgt spid="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clrChange>
              <a:clrFrom>
                <a:srgbClr val="FFFFFF"/>
              </a:clrFrom>
              <a:clrTo>
                <a:srgbClr val="FFFFFF">
                  <a:alpha val="0"/>
                </a:srgbClr>
              </a:clrTo>
            </a:clrChange>
          </a:blip>
          <a:stretch>
            <a:fillRect/>
          </a:stretch>
        </p:blipFill>
        <p:spPr>
          <a:xfrm>
            <a:off x="522613" y="1114652"/>
            <a:ext cx="7740000" cy="5717790"/>
          </a:xfrm>
          <a:prstGeom prst="rect">
            <a:avLst/>
          </a:prstGeom>
        </p:spPr>
      </p:pic>
      <p:sp>
        <p:nvSpPr>
          <p:cNvPr id="6" name="正方形/長方形 5"/>
          <p:cNvSpPr/>
          <p:nvPr/>
        </p:nvSpPr>
        <p:spPr>
          <a:xfrm>
            <a:off x="4392613" y="4099830"/>
            <a:ext cx="1584000" cy="396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正方形/長方形 6"/>
          <p:cNvSpPr/>
          <p:nvPr/>
        </p:nvSpPr>
        <p:spPr>
          <a:xfrm>
            <a:off x="6061445" y="1381158"/>
            <a:ext cx="1512000" cy="720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 name="正方形/長方形 7"/>
          <p:cNvSpPr/>
          <p:nvPr/>
        </p:nvSpPr>
        <p:spPr>
          <a:xfrm>
            <a:off x="6470087" y="5916622"/>
            <a:ext cx="1584000" cy="756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 name="正方形/長方形 10"/>
          <p:cNvSpPr/>
          <p:nvPr/>
        </p:nvSpPr>
        <p:spPr>
          <a:xfrm>
            <a:off x="2051720" y="5016386"/>
            <a:ext cx="1512000" cy="756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 name="タイトル 2"/>
          <p:cNvSpPr txBox="1">
            <a:spLocks/>
          </p:cNvSpPr>
          <p:nvPr/>
        </p:nvSpPr>
        <p:spPr>
          <a:xfrm>
            <a:off x="0" y="2"/>
            <a:ext cx="9140400" cy="972000"/>
          </a:xfrm>
          <a:prstGeom prst="rect">
            <a:avLst/>
          </a:prstGeom>
          <a:solidFill>
            <a:srgbClr val="0070C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2000" b="1" kern="1200">
                <a:solidFill>
                  <a:schemeClr val="bg1"/>
                </a:solidFill>
                <a:latin typeface="HG丸ｺﾞｼｯｸM-PRO" panose="020F0600000000000000" pitchFamily="50" charset="-128"/>
                <a:ea typeface="HG丸ｺﾞｼｯｸM-PRO" panose="020F0600000000000000" pitchFamily="50" charset="-128"/>
                <a:cs typeface="+mj-cs"/>
              </a:defRPr>
            </a:lvl1pPr>
          </a:lstStyle>
          <a:p>
            <a:pPr fontAlgn="auto">
              <a:lnSpc>
                <a:spcPct val="150000"/>
              </a:lnSpc>
              <a:spcAft>
                <a:spcPts val="0"/>
              </a:spcAft>
            </a:pPr>
            <a:r>
              <a:rPr lang="ja-JP" altLang="en-US" sz="3600" dirty="0" smtClean="0">
                <a:latin typeface="メイリオ" panose="020B0604030504040204" pitchFamily="50" charset="-128"/>
                <a:ea typeface="メイリオ" panose="020B0604030504040204" pitchFamily="50" charset="-128"/>
                <a:cs typeface="メイリオ" panose="020B0604030504040204" pitchFamily="50" charset="-128"/>
              </a:rPr>
              <a:t>租税及び印紙収入内訳</a:t>
            </a:r>
            <a:endParaRPr lang="ja-JP" altLang="en-US" sz="3200" b="0" dirty="0">
              <a:latin typeface="メイリオ" panose="020B0604030504040204" pitchFamily="50" charset="-128"/>
              <a:ea typeface="メイリオ" panose="020B0604030504040204" pitchFamily="50" charset="-128"/>
            </a:endParaRPr>
          </a:p>
        </p:txBody>
      </p:sp>
      <p:sp>
        <p:nvSpPr>
          <p:cNvPr id="9" name="正方形/長方形 8"/>
          <p:cNvSpPr/>
          <p:nvPr/>
        </p:nvSpPr>
        <p:spPr>
          <a:xfrm>
            <a:off x="5940152" y="896672"/>
            <a:ext cx="3024336" cy="611292"/>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000" dirty="0" smtClean="0">
                <a:solidFill>
                  <a:schemeClr val="tx1">
                    <a:lumMod val="95000"/>
                    <a:lumOff val="5000"/>
                  </a:schemeClr>
                </a:solidFill>
                <a:latin typeface="メイリオ" panose="020B0604030504040204" pitchFamily="50" charset="-128"/>
                <a:ea typeface="メイリオ" panose="020B0604030504040204" pitchFamily="50" charset="-128"/>
              </a:rPr>
              <a:t>令和４年度予算</a:t>
            </a:r>
            <a:endParaRPr kumimoji="1" lang="ja-JP" altLang="en-US" sz="1600" dirty="0">
              <a:solidFill>
                <a:schemeClr val="tx1">
                  <a:lumMod val="95000"/>
                  <a:lumOff val="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524469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Effect transition="in" filter="fade">
                                      <p:cBhvr>
                                        <p:cTn id="23" dur="1000"/>
                                        <p:tgtEl>
                                          <p:spTgt spid="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Effect transition="in" filter="fade">
                                      <p:cBhvr>
                                        <p:cTn id="3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clrChange>
              <a:clrFrom>
                <a:srgbClr val="FFFFFF"/>
              </a:clrFrom>
              <a:clrTo>
                <a:srgbClr val="FFFFFF">
                  <a:alpha val="0"/>
                </a:srgbClr>
              </a:clrTo>
            </a:clrChange>
          </a:blip>
          <a:stretch>
            <a:fillRect/>
          </a:stretch>
        </p:blipFill>
        <p:spPr>
          <a:xfrm>
            <a:off x="1056441" y="925049"/>
            <a:ext cx="6426000" cy="5800092"/>
          </a:xfrm>
          <a:prstGeom prst="rect">
            <a:avLst/>
          </a:prstGeom>
        </p:spPr>
      </p:pic>
      <p:sp>
        <p:nvSpPr>
          <p:cNvPr id="6" name="正方形/長方形 5"/>
          <p:cNvSpPr/>
          <p:nvPr/>
        </p:nvSpPr>
        <p:spPr>
          <a:xfrm>
            <a:off x="3812570" y="4076699"/>
            <a:ext cx="1908000" cy="432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正方形/長方形 6"/>
          <p:cNvSpPr/>
          <p:nvPr/>
        </p:nvSpPr>
        <p:spPr>
          <a:xfrm>
            <a:off x="5307013" y="2512784"/>
            <a:ext cx="1570037" cy="684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 name="正方形/長方形 8"/>
          <p:cNvSpPr/>
          <p:nvPr/>
        </p:nvSpPr>
        <p:spPr>
          <a:xfrm>
            <a:off x="4554084" y="5188857"/>
            <a:ext cx="1570037" cy="720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 name="タイトル 2"/>
          <p:cNvSpPr txBox="1">
            <a:spLocks/>
          </p:cNvSpPr>
          <p:nvPr/>
        </p:nvSpPr>
        <p:spPr>
          <a:xfrm>
            <a:off x="0" y="2"/>
            <a:ext cx="9140400" cy="972000"/>
          </a:xfrm>
          <a:prstGeom prst="rect">
            <a:avLst/>
          </a:prstGeom>
          <a:solidFill>
            <a:srgbClr val="0070C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2000" b="1" kern="1200">
                <a:solidFill>
                  <a:schemeClr val="bg1"/>
                </a:solidFill>
                <a:latin typeface="HG丸ｺﾞｼｯｸM-PRO" panose="020F0600000000000000" pitchFamily="50" charset="-128"/>
                <a:ea typeface="HG丸ｺﾞｼｯｸM-PRO" panose="020F0600000000000000" pitchFamily="50" charset="-128"/>
                <a:cs typeface="+mj-cs"/>
              </a:defRPr>
            </a:lvl1pPr>
          </a:lstStyle>
          <a:p>
            <a:pPr fontAlgn="auto">
              <a:lnSpc>
                <a:spcPct val="150000"/>
              </a:lnSpc>
              <a:spcAft>
                <a:spcPts val="0"/>
              </a:spcAft>
            </a:pPr>
            <a:r>
              <a:rPr lang="ja-JP" altLang="en-US" sz="3600" dirty="0" smtClean="0">
                <a:latin typeface="メイリオ" panose="020B0604030504040204" pitchFamily="50" charset="-128"/>
                <a:ea typeface="メイリオ" panose="020B0604030504040204" pitchFamily="50" charset="-128"/>
                <a:cs typeface="メイリオ" panose="020B0604030504040204" pitchFamily="50" charset="-128"/>
              </a:rPr>
              <a:t>一般会計歳出額</a:t>
            </a:r>
            <a:endParaRPr lang="ja-JP" altLang="en-US" sz="3200" b="0" dirty="0">
              <a:latin typeface="メイリオ" panose="020B0604030504040204" pitchFamily="50" charset="-128"/>
              <a:ea typeface="メイリオ" panose="020B0604030504040204" pitchFamily="50" charset="-128"/>
            </a:endParaRPr>
          </a:p>
        </p:txBody>
      </p:sp>
      <p:sp>
        <p:nvSpPr>
          <p:cNvPr id="8" name="正方形/長方形 7"/>
          <p:cNvSpPr/>
          <p:nvPr/>
        </p:nvSpPr>
        <p:spPr>
          <a:xfrm>
            <a:off x="5940152" y="982705"/>
            <a:ext cx="3024336" cy="611292"/>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000" dirty="0" smtClean="0">
                <a:solidFill>
                  <a:schemeClr val="tx1">
                    <a:lumMod val="95000"/>
                    <a:lumOff val="5000"/>
                  </a:schemeClr>
                </a:solidFill>
                <a:latin typeface="メイリオ" panose="020B0604030504040204" pitchFamily="50" charset="-128"/>
                <a:ea typeface="メイリオ" panose="020B0604030504040204" pitchFamily="50" charset="-128"/>
              </a:rPr>
              <a:t>令和４年度予算</a:t>
            </a:r>
            <a:endParaRPr kumimoji="1" lang="ja-JP" altLang="en-US" sz="1600" dirty="0">
              <a:solidFill>
                <a:schemeClr val="tx1">
                  <a:lumMod val="95000"/>
                  <a:lumOff val="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5723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2"/>
          <p:cNvSpPr txBox="1">
            <a:spLocks/>
          </p:cNvSpPr>
          <p:nvPr/>
        </p:nvSpPr>
        <p:spPr>
          <a:xfrm>
            <a:off x="0" y="17586"/>
            <a:ext cx="9140400" cy="972000"/>
          </a:xfrm>
          <a:prstGeom prst="rect">
            <a:avLst/>
          </a:prstGeom>
          <a:solidFill>
            <a:srgbClr val="0070C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2000" b="1" kern="1200">
                <a:solidFill>
                  <a:schemeClr val="bg1"/>
                </a:solidFill>
                <a:latin typeface="HG丸ｺﾞｼｯｸM-PRO" panose="020F0600000000000000" pitchFamily="50" charset="-128"/>
                <a:ea typeface="HG丸ｺﾞｼｯｸM-PRO" panose="020F0600000000000000" pitchFamily="50" charset="-128"/>
                <a:cs typeface="+mj-cs"/>
              </a:defRPr>
            </a:lvl1pPr>
          </a:lstStyle>
          <a:p>
            <a:pPr fontAlgn="auto">
              <a:lnSpc>
                <a:spcPct val="150000"/>
              </a:lnSpc>
              <a:spcAft>
                <a:spcPts val="0"/>
              </a:spcAft>
            </a:pPr>
            <a:r>
              <a:rPr lang="ja-JP" altLang="en-US" sz="3600" dirty="0" smtClean="0">
                <a:ln w="6350">
                  <a:noFill/>
                  <a:prstDash val="solid"/>
                </a:ln>
                <a:effectLst/>
                <a:latin typeface="メイリオ" panose="020B0604030504040204" pitchFamily="50" charset="-128"/>
                <a:ea typeface="メイリオ" panose="020B0604030504040204" pitchFamily="50" charset="-128"/>
                <a:cs typeface="メイリオ" panose="020B0604030504040204" pitchFamily="50" charset="-128"/>
              </a:rPr>
              <a:t>歳出と税収の推移</a:t>
            </a:r>
            <a:endParaRPr lang="ja-JP" altLang="en-US" sz="3200" dirty="0">
              <a:ln w="6350">
                <a:noFill/>
                <a:prstDash val="solid"/>
              </a:ln>
              <a:effectLst/>
              <a:latin typeface="メイリオ" panose="020B0604030504040204" pitchFamily="50" charset="-128"/>
              <a:ea typeface="メイリオ" panose="020B0604030504040204" pitchFamily="50" charset="-128"/>
            </a:endParaRPr>
          </a:p>
        </p:txBody>
      </p:sp>
      <p:pic>
        <p:nvPicPr>
          <p:cNvPr id="9" name="図 8"/>
          <p:cNvPicPr>
            <a:picLocks noChangeAspect="1"/>
          </p:cNvPicPr>
          <p:nvPr/>
        </p:nvPicPr>
        <p:blipFill rotWithShape="1">
          <a:blip r:embed="rId3">
            <a:clrChange>
              <a:clrFrom>
                <a:srgbClr val="FFFFFF"/>
              </a:clrFrom>
              <a:clrTo>
                <a:srgbClr val="FFFFFF">
                  <a:alpha val="0"/>
                </a:srgbClr>
              </a:clrTo>
            </a:clrChange>
          </a:blip>
          <a:srcRect b="1278"/>
          <a:stretch/>
        </p:blipFill>
        <p:spPr>
          <a:xfrm>
            <a:off x="1691680" y="1124744"/>
            <a:ext cx="5344296" cy="5535758"/>
          </a:xfrm>
          <a:prstGeom prst="rect">
            <a:avLst/>
          </a:prstGeom>
        </p:spPr>
      </p:pic>
    </p:spTree>
    <p:extLst>
      <p:ext uri="{BB962C8B-B14F-4D97-AF65-F5344CB8AC3E}">
        <p14:creationId xmlns:p14="http://schemas.microsoft.com/office/powerpoint/2010/main" val="895731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5"/>
          <p:cNvSpPr>
            <a:spLocks noChangeArrowheads="1"/>
          </p:cNvSpPr>
          <p:nvPr/>
        </p:nvSpPr>
        <p:spPr bwMode="auto">
          <a:xfrm>
            <a:off x="2051050" y="2205038"/>
            <a:ext cx="6624638" cy="3528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defRPr kumimoji="1" sz="2400">
                <a:solidFill>
                  <a:schemeClr val="tx1"/>
                </a:solidFill>
                <a:latin typeface="Tahoma" panose="020B0604030504040204" pitchFamily="34" charset="0"/>
                <a:ea typeface="ＭＳ Ｐゴシック" panose="020B0600070205080204" pitchFamily="50" charset="-128"/>
              </a:defRPr>
            </a:lvl1pPr>
            <a:lvl2pPr marL="742950" indent="-285750">
              <a:defRPr kumimoji="1" sz="2400">
                <a:solidFill>
                  <a:schemeClr val="tx1"/>
                </a:solidFill>
                <a:latin typeface="Tahoma" panose="020B0604030504040204" pitchFamily="34" charset="0"/>
                <a:ea typeface="ＭＳ Ｐゴシック" panose="020B0600070205080204" pitchFamily="50" charset="-128"/>
              </a:defRPr>
            </a:lvl2pPr>
            <a:lvl3pPr marL="1143000" indent="-228600">
              <a:defRPr kumimoji="1" sz="2400">
                <a:solidFill>
                  <a:schemeClr val="tx1"/>
                </a:solidFill>
                <a:latin typeface="Tahoma" panose="020B0604030504040204" pitchFamily="34" charset="0"/>
                <a:ea typeface="ＭＳ Ｐゴシック" panose="020B0600070205080204" pitchFamily="50" charset="-128"/>
              </a:defRPr>
            </a:lvl3pPr>
            <a:lvl4pPr marL="1600200" indent="-228600">
              <a:defRPr kumimoji="1" sz="2400">
                <a:solidFill>
                  <a:schemeClr val="tx1"/>
                </a:solidFill>
                <a:latin typeface="Tahoma" panose="020B0604030504040204" pitchFamily="34" charset="0"/>
                <a:ea typeface="ＭＳ Ｐゴシック" panose="020B0600070205080204" pitchFamily="50" charset="-128"/>
              </a:defRPr>
            </a:lvl4pPr>
            <a:lvl5pPr marL="2057400" indent="-228600">
              <a:defRPr kumimoji="1" sz="2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eaLnBrk="1" hangingPunct="1">
              <a:lnSpc>
                <a:spcPct val="150000"/>
              </a:lnSpc>
              <a:spcBef>
                <a:spcPct val="20000"/>
              </a:spcBef>
              <a:buClr>
                <a:schemeClr val="tx1"/>
              </a:buClr>
              <a:buSzPct val="60000"/>
              <a:buFont typeface="Wingdings" panose="05000000000000000000" pitchFamily="2" charset="2"/>
              <a:buNone/>
            </a:pP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タイトル 2"/>
          <p:cNvSpPr>
            <a:spLocks noGrp="1"/>
          </p:cNvSpPr>
          <p:nvPr>
            <p:ph type="title"/>
          </p:nvPr>
        </p:nvSpPr>
        <p:spPr/>
        <p:txBody>
          <a:bodyPr anchor="ctr">
            <a:normAutofit/>
          </a:bodyPr>
          <a:lstStyle/>
          <a:p>
            <a:pPr>
              <a:lnSpc>
                <a:spcPct val="100000"/>
              </a:lnSpc>
            </a:pPr>
            <a:r>
              <a:rPr kumimoji="1" lang="ja-JP" altLang="en-US" sz="3200" dirty="0" smtClean="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高齢化と</a:t>
            </a:r>
            <a:r>
              <a:rPr kumimoji="1" lang="en-US" altLang="ja-JP" sz="3200" dirty="0" smtClean="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sz="3200" dirty="0" smtClean="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3200" dirty="0" smtClean="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社会保障</a:t>
            </a:r>
            <a:endParaRPr kumimoji="1" lang="ja-JP" altLang="en-US" sz="32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a:xfrm>
            <a:off x="8567738" y="6453188"/>
            <a:ext cx="576262" cy="404812"/>
          </a:xfrm>
        </p:spPr>
        <p:txBody>
          <a:bodyPr/>
          <a:lstStyle/>
          <a:p>
            <a:fld id="{C870111A-7876-4376-AA8A-B94741648D09}" type="slidenum">
              <a:rPr lang="ja-JP" altLang="en-US" smtClean="0">
                <a:latin typeface="メイリオ" panose="020B0604030504040204" pitchFamily="50" charset="-128"/>
                <a:ea typeface="メイリオ" panose="020B0604030504040204" pitchFamily="50" charset="-128"/>
                <a:cs typeface="メイリオ" panose="020B0604030504040204" pitchFamily="50" charset="-128"/>
              </a:rPr>
              <a:pPr/>
              <a:t>18</a:t>
            </a:fld>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Rectangle 9">
            <a:extLst>
              <a:ext uri="{FF2B5EF4-FFF2-40B4-BE49-F238E27FC236}">
                <a16:creationId xmlns:a16="http://schemas.microsoft.com/office/drawing/2014/main" xmlns="" id="{933BB0F4-9F7A-40B8-9DA0-FAE99A614DEA}"/>
              </a:ext>
            </a:extLst>
          </p:cNvPr>
          <p:cNvSpPr>
            <a:spLocks noChangeArrowheads="1"/>
          </p:cNvSpPr>
          <p:nvPr/>
        </p:nvSpPr>
        <p:spPr bwMode="auto">
          <a:xfrm>
            <a:off x="1" y="2"/>
            <a:ext cx="9144000" cy="6856413"/>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Rectangle 5"/>
          <p:cNvSpPr>
            <a:spLocks noChangeArrowheads="1"/>
          </p:cNvSpPr>
          <p:nvPr/>
        </p:nvSpPr>
        <p:spPr bwMode="auto">
          <a:xfrm>
            <a:off x="3418693" y="2079420"/>
            <a:ext cx="5473787" cy="252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180975" eaLnBrk="1" hangingPunct="1">
              <a:lnSpc>
                <a:spcPct val="150000"/>
              </a:lnSpc>
              <a:spcBef>
                <a:spcPct val="20000"/>
              </a:spcBef>
              <a:buClr>
                <a:schemeClr val="tx1"/>
              </a:buClr>
              <a:buSzPct val="100000"/>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少子・高齢化問題とは</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180975" eaLnBrk="1" hangingPunct="1">
              <a:lnSpc>
                <a:spcPct val="150000"/>
              </a:lnSpc>
              <a:spcBef>
                <a:spcPct val="20000"/>
              </a:spcBef>
              <a:buClr>
                <a:schemeClr val="tx1"/>
              </a:buClr>
              <a:buSzPct val="100000"/>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社会保障給付費の増大</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80975" eaLnBrk="1" hangingPunct="1">
              <a:lnSpc>
                <a:spcPct val="150000"/>
              </a:lnSpc>
              <a:spcBef>
                <a:spcPct val="20000"/>
              </a:spcBef>
              <a:buClr>
                <a:schemeClr val="tx1"/>
              </a:buClr>
              <a:buSzPct val="100000"/>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少子・</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高齢化が進むと</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180975" eaLnBrk="1" hangingPunct="1">
              <a:lnSpc>
                <a:spcPct val="150000"/>
              </a:lnSpc>
              <a:spcBef>
                <a:spcPct val="20000"/>
              </a:spcBef>
              <a:buClr>
                <a:schemeClr val="tx1"/>
              </a:buClr>
              <a:buSzPct val="100000"/>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国民</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負担の国際比較</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71294152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5"/>
          <p:cNvSpPr>
            <a:spLocks noChangeArrowheads="1"/>
          </p:cNvSpPr>
          <p:nvPr/>
        </p:nvSpPr>
        <p:spPr bwMode="auto">
          <a:xfrm>
            <a:off x="2051050" y="2205038"/>
            <a:ext cx="662463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defRPr kumimoji="1" sz="2400">
                <a:solidFill>
                  <a:schemeClr val="tx1"/>
                </a:solidFill>
                <a:latin typeface="Tahoma" panose="020B0604030504040204" pitchFamily="34" charset="0"/>
                <a:ea typeface="ＭＳ Ｐゴシック" panose="020B0600070205080204" pitchFamily="50" charset="-128"/>
              </a:defRPr>
            </a:lvl1pPr>
            <a:lvl2pPr marL="742950" indent="-285750">
              <a:defRPr kumimoji="1" sz="2400">
                <a:solidFill>
                  <a:schemeClr val="tx1"/>
                </a:solidFill>
                <a:latin typeface="Tahoma" panose="020B0604030504040204" pitchFamily="34" charset="0"/>
                <a:ea typeface="ＭＳ Ｐゴシック" panose="020B0600070205080204" pitchFamily="50" charset="-128"/>
              </a:defRPr>
            </a:lvl2pPr>
            <a:lvl3pPr marL="1143000" indent="-228600">
              <a:defRPr kumimoji="1" sz="2400">
                <a:solidFill>
                  <a:schemeClr val="tx1"/>
                </a:solidFill>
                <a:latin typeface="Tahoma" panose="020B0604030504040204" pitchFamily="34" charset="0"/>
                <a:ea typeface="ＭＳ Ｐゴシック" panose="020B0600070205080204" pitchFamily="50" charset="-128"/>
              </a:defRPr>
            </a:lvl3pPr>
            <a:lvl4pPr marL="1600200" indent="-228600">
              <a:defRPr kumimoji="1" sz="2400">
                <a:solidFill>
                  <a:schemeClr val="tx1"/>
                </a:solidFill>
                <a:latin typeface="Tahoma" panose="020B0604030504040204" pitchFamily="34" charset="0"/>
                <a:ea typeface="ＭＳ Ｐゴシック" panose="020B0600070205080204" pitchFamily="50" charset="-128"/>
              </a:defRPr>
            </a:lvl4pPr>
            <a:lvl5pPr marL="2057400" indent="-228600">
              <a:defRPr kumimoji="1" sz="2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eaLnBrk="1" hangingPunct="1">
              <a:lnSpc>
                <a:spcPct val="150000"/>
              </a:lnSpc>
              <a:spcBef>
                <a:spcPct val="20000"/>
              </a:spcBef>
              <a:buClr>
                <a:schemeClr val="tx1"/>
              </a:buClr>
              <a:buSzPct val="60000"/>
              <a:buFont typeface="Wingdings" panose="05000000000000000000" pitchFamily="2" charset="2"/>
              <a:buNone/>
            </a:pP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302" name="Rectangle 5"/>
          <p:cNvSpPr>
            <a:spLocks noChangeArrowheads="1"/>
          </p:cNvSpPr>
          <p:nvPr/>
        </p:nvSpPr>
        <p:spPr bwMode="auto">
          <a:xfrm>
            <a:off x="3418693" y="2393352"/>
            <a:ext cx="5473787" cy="190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180975" eaLnBrk="1" hangingPunct="1">
              <a:lnSpc>
                <a:spcPct val="150000"/>
              </a:lnSpc>
              <a:spcBef>
                <a:spcPct val="20000"/>
              </a:spcBef>
              <a:buClr>
                <a:schemeClr val="tx1"/>
              </a:buClr>
              <a:buSzPct val="100000"/>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種類と分類</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80975" eaLnBrk="1" hangingPunct="1">
              <a:lnSpc>
                <a:spcPct val="150000"/>
              </a:lnSpc>
              <a:spcBef>
                <a:spcPct val="20000"/>
              </a:spcBef>
              <a:buClr>
                <a:schemeClr val="tx1"/>
              </a:buClr>
              <a:buSzPct val="100000"/>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消費税の旅</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80975" eaLnBrk="1" hangingPunct="1">
              <a:lnSpc>
                <a:spcPct val="150000"/>
              </a:lnSpc>
              <a:spcBef>
                <a:spcPct val="20000"/>
              </a:spcBef>
              <a:buClr>
                <a:schemeClr val="tx1"/>
              </a:buClr>
              <a:buSzPct val="100000"/>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消費税率の国際比較</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タイトル 2"/>
          <p:cNvSpPr>
            <a:spLocks noGrp="1"/>
          </p:cNvSpPr>
          <p:nvPr>
            <p:ph type="title"/>
          </p:nvPr>
        </p:nvSpPr>
        <p:spPr/>
        <p:txBody>
          <a:bodyPr anchor="ctr">
            <a:normAutofit/>
          </a:bodyPr>
          <a:lstStyle/>
          <a:p>
            <a:pPr>
              <a:lnSpc>
                <a:spcPct val="100000"/>
              </a:lnSpc>
            </a:pPr>
            <a:r>
              <a:rPr lang="ja-JP" altLang="en-US" sz="3200" dirty="0" smtClean="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「税」の種類</a:t>
            </a:r>
            <a:endParaRPr kumimoji="1" lang="ja-JP" altLang="en-US" sz="32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Rectangle 9">
            <a:extLst>
              <a:ext uri="{FF2B5EF4-FFF2-40B4-BE49-F238E27FC236}">
                <a16:creationId xmlns="" xmlns:a16="http://schemas.microsoft.com/office/drawing/2014/main" id="{933BB0F4-9F7A-40B8-9DA0-FAE99A614DEA}"/>
              </a:ext>
            </a:extLst>
          </p:cNvPr>
          <p:cNvSpPr>
            <a:spLocks noChangeArrowheads="1"/>
          </p:cNvSpPr>
          <p:nvPr/>
        </p:nvSpPr>
        <p:spPr bwMode="auto">
          <a:xfrm>
            <a:off x="1" y="2"/>
            <a:ext cx="9144000" cy="6856413"/>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27470559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D585F25C-4C13-40BE-A49A-BEF7B02A980F}"/>
              </a:ext>
            </a:extLst>
          </p:cNvPr>
          <p:cNvSpPr>
            <a:spLocks noGrp="1"/>
          </p:cNvSpPr>
          <p:nvPr>
            <p:ph type="title"/>
          </p:nvPr>
        </p:nvSpPr>
        <p:spPr/>
        <p:txBody>
          <a:bodyPr>
            <a:normAutofit/>
          </a:bodyPr>
          <a:lstStyle/>
          <a:p>
            <a:pPr>
              <a:lnSpc>
                <a:spcPct val="150000"/>
              </a:lnSpc>
            </a:pP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少子・高齢化問題とは</a:t>
            </a:r>
          </a:p>
        </p:txBody>
      </p:sp>
      <p:grpSp>
        <p:nvGrpSpPr>
          <p:cNvPr id="3" name="グループ化 2">
            <a:extLst>
              <a:ext uri="{FF2B5EF4-FFF2-40B4-BE49-F238E27FC236}">
                <a16:creationId xmlns="" xmlns:a16="http://schemas.microsoft.com/office/drawing/2014/main" id="{BC529C35-9562-41A8-BCA4-FB3224758005}"/>
              </a:ext>
            </a:extLst>
          </p:cNvPr>
          <p:cNvGrpSpPr/>
          <p:nvPr/>
        </p:nvGrpSpPr>
        <p:grpSpPr>
          <a:xfrm>
            <a:off x="3218623" y="2106074"/>
            <a:ext cx="4402475" cy="994171"/>
            <a:chOff x="4291496" y="1665098"/>
            <a:chExt cx="5869967" cy="1325561"/>
          </a:xfrm>
        </p:grpSpPr>
        <p:pic>
          <p:nvPicPr>
            <p:cNvPr id="8" name="図 7">
              <a:extLst>
                <a:ext uri="{FF2B5EF4-FFF2-40B4-BE49-F238E27FC236}">
                  <a16:creationId xmlns="" xmlns:a16="http://schemas.microsoft.com/office/drawing/2014/main" id="{EFC49C0D-AC26-4881-A42A-22D1EF282B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1496" y="1665098"/>
              <a:ext cx="5869967" cy="1325561"/>
            </a:xfrm>
            <a:prstGeom prst="rect">
              <a:avLst/>
            </a:prstGeom>
          </p:spPr>
        </p:pic>
        <p:sp>
          <p:nvSpPr>
            <p:cNvPr id="10" name="正方形/長方形 9">
              <a:extLst>
                <a:ext uri="{FF2B5EF4-FFF2-40B4-BE49-F238E27FC236}">
                  <a16:creationId xmlns="" xmlns:a16="http://schemas.microsoft.com/office/drawing/2014/main" id="{37D00B95-08DA-4C24-B8D4-B3BABDCC5E30}"/>
                </a:ext>
              </a:extLst>
            </p:cNvPr>
            <p:cNvSpPr/>
            <p:nvPr/>
          </p:nvSpPr>
          <p:spPr>
            <a:xfrm>
              <a:off x="7228144" y="2344439"/>
              <a:ext cx="2726068" cy="292388"/>
            </a:xfrm>
            <a:prstGeom prst="rect">
              <a:avLst/>
            </a:prstGeom>
          </p:spPr>
          <p:txBody>
            <a:bodyPr wrap="square">
              <a:spAutoFit/>
            </a:bodyPr>
            <a:lstStyle/>
            <a:p>
              <a:r>
                <a:rPr lang="ja-JP" altLang="en-US" sz="825" dirty="0"/>
                <a:t>（国連の世界保健機関(WHO)の定義）</a:t>
              </a:r>
            </a:p>
          </p:txBody>
        </p:sp>
      </p:grpSp>
      <p:pic>
        <p:nvPicPr>
          <p:cNvPr id="2050" name="Picture 2" descr="矢印のイラスト「ジグザグ」">
            <a:extLst>
              <a:ext uri="{FF2B5EF4-FFF2-40B4-BE49-F238E27FC236}">
                <a16:creationId xmlns="" xmlns:a16="http://schemas.microsoft.com/office/drawing/2014/main" id="{FC819AF6-E5E6-4F4F-888A-87A3A1CDE1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1405" y="4074748"/>
            <a:ext cx="142875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少子高齢化のイラスト">
            <a:extLst>
              <a:ext uri="{FF2B5EF4-FFF2-40B4-BE49-F238E27FC236}">
                <a16:creationId xmlns="" xmlns:a16="http://schemas.microsoft.com/office/drawing/2014/main" id="{750EA865-986D-4BB1-A730-42CFFAC6E8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3845" y="2618899"/>
            <a:ext cx="3571875" cy="3107531"/>
          </a:xfrm>
          <a:prstGeom prst="rect">
            <a:avLst/>
          </a:prstGeom>
          <a:noFill/>
          <a:extLst>
            <a:ext uri="{909E8E84-426E-40DD-AFC4-6F175D3DCCD1}">
              <a14:hiddenFill xmlns:a14="http://schemas.microsoft.com/office/drawing/2010/main">
                <a:solidFill>
                  <a:srgbClr val="FFFFFF"/>
                </a:solidFill>
              </a14:hiddenFill>
            </a:ext>
          </a:extLst>
        </p:spPr>
      </p:pic>
      <p:pic>
        <p:nvPicPr>
          <p:cNvPr id="18" name="図 17">
            <a:extLst>
              <a:ext uri="{FF2B5EF4-FFF2-40B4-BE49-F238E27FC236}">
                <a16:creationId xmlns="" xmlns:a16="http://schemas.microsoft.com/office/drawing/2014/main" id="{26F3135E-FB61-405C-8D83-6884F6FD70DB}"/>
              </a:ext>
            </a:extLst>
          </p:cNvPr>
          <p:cNvPicPr>
            <a:picLocks noChangeAspect="1"/>
          </p:cNvPicPr>
          <p:nvPr/>
        </p:nvPicPr>
        <p:blipFill>
          <a:blip r:embed="rId7"/>
          <a:stretch>
            <a:fillRect/>
          </a:stretch>
        </p:blipFill>
        <p:spPr>
          <a:xfrm>
            <a:off x="665224" y="1936031"/>
            <a:ext cx="2656562" cy="1335140"/>
          </a:xfrm>
          <a:prstGeom prst="rect">
            <a:avLst/>
          </a:prstGeom>
        </p:spPr>
      </p:pic>
      <p:pic>
        <p:nvPicPr>
          <p:cNvPr id="6" name="図 5">
            <a:extLst>
              <a:ext uri="{FF2B5EF4-FFF2-40B4-BE49-F238E27FC236}">
                <a16:creationId xmlns="" xmlns:a16="http://schemas.microsoft.com/office/drawing/2014/main" id="{3F8744BE-B911-4548-8149-73A65FC1DBF3}"/>
              </a:ext>
            </a:extLst>
          </p:cNvPr>
          <p:cNvPicPr>
            <a:picLocks noChangeAspect="1"/>
          </p:cNvPicPr>
          <p:nvPr/>
        </p:nvPicPr>
        <p:blipFill>
          <a:blip r:embed="rId8"/>
          <a:stretch>
            <a:fillRect/>
          </a:stretch>
        </p:blipFill>
        <p:spPr>
          <a:xfrm>
            <a:off x="3534138" y="2308094"/>
            <a:ext cx="3909399" cy="420661"/>
          </a:xfrm>
          <a:prstGeom prst="rect">
            <a:avLst/>
          </a:prstGeom>
        </p:spPr>
      </p:pic>
      <p:pic>
        <p:nvPicPr>
          <p:cNvPr id="11" name="図 10">
            <a:extLst>
              <a:ext uri="{FF2B5EF4-FFF2-40B4-BE49-F238E27FC236}">
                <a16:creationId xmlns="" xmlns:a16="http://schemas.microsoft.com/office/drawing/2014/main" id="{46CA97B1-2536-4016-A616-9387C69DBA19}"/>
              </a:ext>
            </a:extLst>
          </p:cNvPr>
          <p:cNvPicPr>
            <a:picLocks noChangeAspect="1"/>
          </p:cNvPicPr>
          <p:nvPr/>
        </p:nvPicPr>
        <p:blipFill>
          <a:blip r:embed="rId9"/>
          <a:stretch>
            <a:fillRect/>
          </a:stretch>
        </p:blipFill>
        <p:spPr>
          <a:xfrm>
            <a:off x="4471558" y="2113448"/>
            <a:ext cx="946486" cy="759018"/>
          </a:xfrm>
          <a:prstGeom prst="rect">
            <a:avLst/>
          </a:prstGeom>
        </p:spPr>
      </p:pic>
      <p:pic>
        <p:nvPicPr>
          <p:cNvPr id="5" name="図 4">
            <a:extLst>
              <a:ext uri="{FF2B5EF4-FFF2-40B4-BE49-F238E27FC236}">
                <a16:creationId xmlns="" xmlns:a16="http://schemas.microsoft.com/office/drawing/2014/main" id="{8EE81D37-F029-4DB4-89AA-2D709BA90DBD}"/>
              </a:ext>
            </a:extLst>
          </p:cNvPr>
          <p:cNvPicPr>
            <a:picLocks noChangeAspect="1"/>
          </p:cNvPicPr>
          <p:nvPr/>
        </p:nvPicPr>
        <p:blipFill>
          <a:blip r:embed="rId10"/>
          <a:stretch>
            <a:fillRect/>
          </a:stretch>
        </p:blipFill>
        <p:spPr>
          <a:xfrm>
            <a:off x="4471558" y="3123014"/>
            <a:ext cx="4064861" cy="759018"/>
          </a:xfrm>
          <a:prstGeom prst="rect">
            <a:avLst/>
          </a:prstGeom>
        </p:spPr>
      </p:pic>
      <p:pic>
        <p:nvPicPr>
          <p:cNvPr id="4" name="図 3">
            <a:extLst>
              <a:ext uri="{FF2B5EF4-FFF2-40B4-BE49-F238E27FC236}">
                <a16:creationId xmlns="" xmlns:a16="http://schemas.microsoft.com/office/drawing/2014/main" id="{7FCC80BC-73F5-449D-848A-9405EA6B615B}"/>
              </a:ext>
            </a:extLst>
          </p:cNvPr>
          <p:cNvPicPr>
            <a:picLocks noChangeAspect="1"/>
          </p:cNvPicPr>
          <p:nvPr/>
        </p:nvPicPr>
        <p:blipFill>
          <a:blip r:embed="rId11"/>
          <a:stretch>
            <a:fillRect/>
          </a:stretch>
        </p:blipFill>
        <p:spPr>
          <a:xfrm>
            <a:off x="4269632" y="3759717"/>
            <a:ext cx="3287553" cy="1984420"/>
          </a:xfrm>
          <a:prstGeom prst="rect">
            <a:avLst/>
          </a:prstGeom>
        </p:spPr>
      </p:pic>
    </p:spTree>
    <p:extLst>
      <p:ext uri="{BB962C8B-B14F-4D97-AF65-F5344CB8AC3E}">
        <p14:creationId xmlns:p14="http://schemas.microsoft.com/office/powerpoint/2010/main" val="74592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3" name="12.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2050"/>
                                        </p:tgtEl>
                                        <p:attrNameLst>
                                          <p:attrName>style.visibility</p:attrName>
                                        </p:attrNameLst>
                                      </p:cBhvr>
                                      <p:to>
                                        <p:strVal val="visible"/>
                                      </p:to>
                                    </p:set>
                                    <p:anim calcmode="lin" valueType="num">
                                      <p:cBhvr>
                                        <p:cTn id="21" dur="500" fill="hold"/>
                                        <p:tgtEl>
                                          <p:spTgt spid="2050"/>
                                        </p:tgtEl>
                                        <p:attrNameLst>
                                          <p:attrName>ppt_w</p:attrName>
                                        </p:attrNameLst>
                                      </p:cBhvr>
                                      <p:tavLst>
                                        <p:tav tm="0">
                                          <p:val>
                                            <p:fltVal val="0"/>
                                          </p:val>
                                        </p:tav>
                                        <p:tav tm="100000">
                                          <p:val>
                                            <p:strVal val="#ppt_w"/>
                                          </p:val>
                                        </p:tav>
                                      </p:tavLst>
                                    </p:anim>
                                    <p:anim calcmode="lin" valueType="num">
                                      <p:cBhvr>
                                        <p:cTn id="22" dur="500" fill="hold"/>
                                        <p:tgtEl>
                                          <p:spTgt spid="2050"/>
                                        </p:tgtEl>
                                        <p:attrNameLst>
                                          <p:attrName>ppt_h</p:attrName>
                                        </p:attrNameLst>
                                      </p:cBhvr>
                                      <p:tavLst>
                                        <p:tav tm="0">
                                          <p:val>
                                            <p:fltVal val="0"/>
                                          </p:val>
                                        </p:tav>
                                        <p:tav tm="100000">
                                          <p:val>
                                            <p:strVal val="#ppt_h"/>
                                          </p:val>
                                        </p:tav>
                                      </p:tavLst>
                                    </p:anim>
                                    <p:animEffect transition="in" filter="fade">
                                      <p:cBhvr>
                                        <p:cTn id="2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2"/>
          <p:cNvSpPr txBox="1">
            <a:spLocks/>
          </p:cNvSpPr>
          <p:nvPr/>
        </p:nvSpPr>
        <p:spPr>
          <a:xfrm>
            <a:off x="0" y="2"/>
            <a:ext cx="9140400" cy="972000"/>
          </a:xfrm>
          <a:prstGeom prst="rect">
            <a:avLst/>
          </a:prstGeom>
          <a:solidFill>
            <a:srgbClr val="0070C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2000" b="1" kern="1200">
                <a:solidFill>
                  <a:schemeClr val="bg1"/>
                </a:solidFill>
                <a:latin typeface="HG丸ｺﾞｼｯｸM-PRO" panose="020F0600000000000000" pitchFamily="50" charset="-128"/>
                <a:ea typeface="HG丸ｺﾞｼｯｸM-PRO" panose="020F0600000000000000" pitchFamily="50" charset="-128"/>
                <a:cs typeface="+mj-cs"/>
              </a:defRPr>
            </a:lvl1pPr>
          </a:lstStyle>
          <a:p>
            <a:pPr fontAlgn="auto">
              <a:lnSpc>
                <a:spcPct val="150000"/>
              </a:lnSpc>
              <a:spcAft>
                <a:spcPts val="0"/>
              </a:spcAft>
            </a:pPr>
            <a:r>
              <a:rPr lang="ja-JP" altLang="en-US" sz="3600" dirty="0" smtClean="0">
                <a:latin typeface="メイリオ" panose="020B0604030504040204" pitchFamily="50" charset="-128"/>
                <a:ea typeface="メイリオ" panose="020B0604030504040204" pitchFamily="50" charset="-128"/>
                <a:cs typeface="メイリオ" panose="020B0604030504040204" pitchFamily="50" charset="-128"/>
              </a:rPr>
              <a:t>社会保障費の増大</a:t>
            </a:r>
            <a:endParaRPr lang="ja-JP" altLang="en-US" sz="3200" b="0" dirty="0">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a:blip r:embed="rId3"/>
          <a:stretch>
            <a:fillRect/>
          </a:stretch>
        </p:blipFill>
        <p:spPr>
          <a:xfrm>
            <a:off x="412200" y="1196752"/>
            <a:ext cx="8316000" cy="4924954"/>
          </a:xfrm>
          <a:prstGeom prst="rect">
            <a:avLst/>
          </a:prstGeom>
        </p:spPr>
      </p:pic>
    </p:spTree>
    <p:extLst>
      <p:ext uri="{BB962C8B-B14F-4D97-AF65-F5344CB8AC3E}">
        <p14:creationId xmlns:p14="http://schemas.microsoft.com/office/powerpoint/2010/main" val="567834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ctr">
            <a:normAutofit/>
          </a:bodyPr>
          <a:lstStyle/>
          <a:p>
            <a:pPr>
              <a:lnSpc>
                <a:spcPct val="150000"/>
              </a:lnSpc>
            </a:pPr>
            <a:r>
              <a:rPr kumimoji="1" lang="ja-JP" altLang="en-US" sz="3600" dirty="0">
                <a:latin typeface="メイリオ" panose="020B0604030504040204" pitchFamily="50" charset="-128"/>
                <a:ea typeface="メイリオ" panose="020B0604030504040204" pitchFamily="50" charset="-128"/>
              </a:rPr>
              <a:t>少子・高齢化が進む</a:t>
            </a:r>
            <a:r>
              <a:rPr kumimoji="1" lang="ja-JP" altLang="en-US" sz="3600" dirty="0" smtClean="0">
                <a:latin typeface="メイリオ" panose="020B0604030504040204" pitchFamily="50" charset="-128"/>
                <a:ea typeface="メイリオ" panose="020B0604030504040204" pitchFamily="50" charset="-128"/>
              </a:rPr>
              <a:t>と</a:t>
            </a:r>
            <a:endParaRPr kumimoji="1" lang="ja-JP" altLang="en-US" sz="3600" dirty="0">
              <a:latin typeface="メイリオ" panose="020B0604030504040204" pitchFamily="50" charset="-128"/>
              <a:ea typeface="メイリオ" panose="020B0604030504040204" pitchFamily="50" charset="-128"/>
            </a:endParaRPr>
          </a:p>
        </p:txBody>
      </p:sp>
      <p:pic>
        <p:nvPicPr>
          <p:cNvPr id="1028" name="Picture 4" descr="矢印・右">
            <a:extLst>
              <a:ext uri="{FF2B5EF4-FFF2-40B4-BE49-F238E27FC236}">
                <a16:creationId xmlns="" xmlns:a16="http://schemas.microsoft.com/office/drawing/2014/main" id="{2B53EE99-632F-4095-9591-A514FF1ACE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8209" y="3415568"/>
            <a:ext cx="928688" cy="8858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矢印・右">
            <a:extLst>
              <a:ext uri="{FF2B5EF4-FFF2-40B4-BE49-F238E27FC236}">
                <a16:creationId xmlns="" xmlns:a16="http://schemas.microsoft.com/office/drawing/2014/main" id="{95AEEFE8-3358-463B-9737-DEC3353667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1277" y="3415568"/>
            <a:ext cx="928688" cy="88582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直線コネクタ 5">
            <a:extLst>
              <a:ext uri="{FF2B5EF4-FFF2-40B4-BE49-F238E27FC236}">
                <a16:creationId xmlns="" xmlns:a16="http://schemas.microsoft.com/office/drawing/2014/main" id="{2965EF05-14CB-4FB1-85E3-61F5F2830D56}"/>
              </a:ext>
            </a:extLst>
          </p:cNvPr>
          <p:cNvCxnSpPr>
            <a:cxnSpLocks/>
          </p:cNvCxnSpPr>
          <p:nvPr/>
        </p:nvCxnSpPr>
        <p:spPr>
          <a:xfrm>
            <a:off x="570554" y="4182230"/>
            <a:ext cx="1801637"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5" name="図 4">
            <a:extLst>
              <a:ext uri="{FF2B5EF4-FFF2-40B4-BE49-F238E27FC236}">
                <a16:creationId xmlns="" xmlns:a16="http://schemas.microsoft.com/office/drawing/2014/main" id="{718C241E-8969-4B92-8A0F-E0E320423C35}"/>
              </a:ext>
            </a:extLst>
          </p:cNvPr>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268471" y="3330251"/>
            <a:ext cx="405802" cy="777786"/>
          </a:xfrm>
          <a:prstGeom prst="rect">
            <a:avLst/>
          </a:prstGeom>
        </p:spPr>
      </p:pic>
      <p:pic>
        <p:nvPicPr>
          <p:cNvPr id="9" name="図 8">
            <a:extLst>
              <a:ext uri="{FF2B5EF4-FFF2-40B4-BE49-F238E27FC236}">
                <a16:creationId xmlns="" xmlns:a16="http://schemas.microsoft.com/office/drawing/2014/main" id="{0850AC38-DFC5-4552-80D3-BC44FAC3E16A}"/>
              </a:ext>
            </a:extLst>
          </p:cNvPr>
          <p:cNvPicPr>
            <a:picLocks noChangeAspect="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053352" y="4301394"/>
            <a:ext cx="584856" cy="952204"/>
          </a:xfrm>
          <a:prstGeom prst="rect">
            <a:avLst/>
          </a:prstGeom>
        </p:spPr>
      </p:pic>
      <p:pic>
        <p:nvPicPr>
          <p:cNvPr id="13" name="図 12">
            <a:extLst>
              <a:ext uri="{FF2B5EF4-FFF2-40B4-BE49-F238E27FC236}">
                <a16:creationId xmlns="" xmlns:a16="http://schemas.microsoft.com/office/drawing/2014/main" id="{E1B91D3B-F532-4009-B14C-9BB127F5B9C7}"/>
              </a:ext>
            </a:extLst>
          </p:cNvPr>
          <p:cNvPicPr>
            <a:picLocks noChangeAspect="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529909" y="4301394"/>
            <a:ext cx="584856" cy="952204"/>
          </a:xfrm>
          <a:prstGeom prst="rect">
            <a:avLst/>
          </a:prstGeom>
        </p:spPr>
      </p:pic>
      <p:cxnSp>
        <p:nvCxnSpPr>
          <p:cNvPr id="14" name="直線コネクタ 13">
            <a:extLst>
              <a:ext uri="{FF2B5EF4-FFF2-40B4-BE49-F238E27FC236}">
                <a16:creationId xmlns="" xmlns:a16="http://schemas.microsoft.com/office/drawing/2014/main" id="{3ED5F927-D977-4CFB-8856-DD579908D179}"/>
              </a:ext>
            </a:extLst>
          </p:cNvPr>
          <p:cNvCxnSpPr/>
          <p:nvPr/>
        </p:nvCxnSpPr>
        <p:spPr>
          <a:xfrm>
            <a:off x="3192299" y="4182230"/>
            <a:ext cx="1322688"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5" name="図 14">
            <a:extLst>
              <a:ext uri="{FF2B5EF4-FFF2-40B4-BE49-F238E27FC236}">
                <a16:creationId xmlns="" xmlns:a16="http://schemas.microsoft.com/office/drawing/2014/main" id="{C999B692-92E2-4AD6-9DED-1D64F1D72E3C}"/>
              </a:ext>
            </a:extLst>
          </p:cNvPr>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650741" y="3330251"/>
            <a:ext cx="405802" cy="777786"/>
          </a:xfrm>
          <a:prstGeom prst="rect">
            <a:avLst/>
          </a:prstGeom>
        </p:spPr>
      </p:pic>
      <p:grpSp>
        <p:nvGrpSpPr>
          <p:cNvPr id="26" name="グループ化 25">
            <a:extLst>
              <a:ext uri="{FF2B5EF4-FFF2-40B4-BE49-F238E27FC236}">
                <a16:creationId xmlns="" xmlns:a16="http://schemas.microsoft.com/office/drawing/2014/main" id="{678EF94F-4B2F-4AA4-AC73-C98381A981A9}"/>
              </a:ext>
            </a:extLst>
          </p:cNvPr>
          <p:cNvGrpSpPr/>
          <p:nvPr/>
        </p:nvGrpSpPr>
        <p:grpSpPr>
          <a:xfrm>
            <a:off x="3268786" y="4301394"/>
            <a:ext cx="1160805" cy="952204"/>
            <a:chOff x="4358381" y="4592191"/>
            <a:chExt cx="1547740" cy="1269605"/>
          </a:xfrm>
        </p:grpSpPr>
        <p:pic>
          <p:nvPicPr>
            <p:cNvPr id="16" name="図 15">
              <a:extLst>
                <a:ext uri="{FF2B5EF4-FFF2-40B4-BE49-F238E27FC236}">
                  <a16:creationId xmlns="" xmlns:a16="http://schemas.microsoft.com/office/drawing/2014/main" id="{2D4B9416-D5F1-44E4-B6DA-84429590B9F4}"/>
                </a:ext>
              </a:extLst>
            </p:cNvPr>
            <p:cNvPicPr>
              <a:picLocks noChangeAspect="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358381" y="4592191"/>
              <a:ext cx="779808" cy="1269605"/>
            </a:xfrm>
            <a:prstGeom prst="rect">
              <a:avLst/>
            </a:prstGeom>
          </p:spPr>
        </p:pic>
        <p:pic>
          <p:nvPicPr>
            <p:cNvPr id="17" name="図 16">
              <a:extLst>
                <a:ext uri="{FF2B5EF4-FFF2-40B4-BE49-F238E27FC236}">
                  <a16:creationId xmlns="" xmlns:a16="http://schemas.microsoft.com/office/drawing/2014/main" id="{7C146187-489E-4D51-B149-CDE04A510729}"/>
                </a:ext>
              </a:extLst>
            </p:cNvPr>
            <p:cNvPicPr>
              <a:picLocks noChangeAspect="1"/>
            </p:cNvPicPr>
            <p:nvPr/>
          </p:nvPicPr>
          <p:blipFill rotWithShape="1">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r="9171"/>
            <a:stretch/>
          </p:blipFill>
          <p:spPr>
            <a:xfrm>
              <a:off x="5197830" y="4592191"/>
              <a:ext cx="708291" cy="1269605"/>
            </a:xfrm>
            <a:prstGeom prst="rect">
              <a:avLst/>
            </a:prstGeom>
          </p:spPr>
        </p:pic>
      </p:grpSp>
      <p:cxnSp>
        <p:nvCxnSpPr>
          <p:cNvPr id="18" name="直線コネクタ 17">
            <a:extLst>
              <a:ext uri="{FF2B5EF4-FFF2-40B4-BE49-F238E27FC236}">
                <a16:creationId xmlns="" xmlns:a16="http://schemas.microsoft.com/office/drawing/2014/main" id="{0B2AE6C0-6D8F-4126-98E7-3C385024628B}"/>
              </a:ext>
            </a:extLst>
          </p:cNvPr>
          <p:cNvCxnSpPr/>
          <p:nvPr/>
        </p:nvCxnSpPr>
        <p:spPr>
          <a:xfrm>
            <a:off x="5676918" y="4182230"/>
            <a:ext cx="1322688"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9" name="図 18">
            <a:extLst>
              <a:ext uri="{FF2B5EF4-FFF2-40B4-BE49-F238E27FC236}">
                <a16:creationId xmlns="" xmlns:a16="http://schemas.microsoft.com/office/drawing/2014/main" id="{2FB7B782-770B-4BE7-8776-A30946649C9E}"/>
              </a:ext>
            </a:extLst>
          </p:cNvPr>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135360" y="3330251"/>
            <a:ext cx="405802" cy="777786"/>
          </a:xfrm>
          <a:prstGeom prst="rect">
            <a:avLst/>
          </a:prstGeom>
        </p:spPr>
      </p:pic>
      <p:grpSp>
        <p:nvGrpSpPr>
          <p:cNvPr id="7" name="グループ化 6">
            <a:extLst>
              <a:ext uri="{FF2B5EF4-FFF2-40B4-BE49-F238E27FC236}">
                <a16:creationId xmlns="" xmlns:a16="http://schemas.microsoft.com/office/drawing/2014/main" id="{DCAF5890-3EC4-4632-9C29-9A4FD03CEB25}"/>
              </a:ext>
            </a:extLst>
          </p:cNvPr>
          <p:cNvGrpSpPr/>
          <p:nvPr/>
        </p:nvGrpSpPr>
        <p:grpSpPr>
          <a:xfrm>
            <a:off x="5900144" y="4301394"/>
            <a:ext cx="879740" cy="952204"/>
            <a:chOff x="7671207" y="4592191"/>
            <a:chExt cx="1172986" cy="1269605"/>
          </a:xfrm>
        </p:grpSpPr>
        <p:pic>
          <p:nvPicPr>
            <p:cNvPr id="20" name="図 19">
              <a:extLst>
                <a:ext uri="{FF2B5EF4-FFF2-40B4-BE49-F238E27FC236}">
                  <a16:creationId xmlns="" xmlns:a16="http://schemas.microsoft.com/office/drawing/2014/main" id="{18F033B6-DC5C-4DB8-A2E6-8107E5ACCE63}"/>
                </a:ext>
              </a:extLst>
            </p:cNvPr>
            <p:cNvPicPr>
              <a:picLocks noChangeAspect="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671207" y="4592191"/>
              <a:ext cx="779808" cy="1269605"/>
            </a:xfrm>
            <a:prstGeom prst="rect">
              <a:avLst/>
            </a:prstGeom>
          </p:spPr>
        </p:pic>
        <p:pic>
          <p:nvPicPr>
            <p:cNvPr id="21" name="図 20">
              <a:extLst>
                <a:ext uri="{FF2B5EF4-FFF2-40B4-BE49-F238E27FC236}">
                  <a16:creationId xmlns="" xmlns:a16="http://schemas.microsoft.com/office/drawing/2014/main" id="{5D1B0D86-1203-47DD-8F12-E572E886C718}"/>
                </a:ext>
              </a:extLst>
            </p:cNvPr>
            <p:cNvPicPr>
              <a:picLocks noChangeAspect="1"/>
            </p:cNvPicPr>
            <p:nvPr/>
          </p:nvPicPr>
          <p:blipFill rotWithShape="1">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r="57228"/>
            <a:stretch/>
          </p:blipFill>
          <p:spPr>
            <a:xfrm>
              <a:off x="8510656" y="4592191"/>
              <a:ext cx="333537" cy="1269605"/>
            </a:xfrm>
            <a:prstGeom prst="rect">
              <a:avLst/>
            </a:prstGeom>
          </p:spPr>
        </p:pic>
      </p:grpSp>
      <p:pic>
        <p:nvPicPr>
          <p:cNvPr id="22" name="図 21">
            <a:extLst>
              <a:ext uri="{FF2B5EF4-FFF2-40B4-BE49-F238E27FC236}">
                <a16:creationId xmlns="" xmlns:a16="http://schemas.microsoft.com/office/drawing/2014/main" id="{3BCFF7FF-3F34-486D-A6D5-1CBBF0DB716D}"/>
              </a:ext>
            </a:extLst>
          </p:cNvPr>
          <p:cNvPicPr>
            <a:picLocks noChangeAspect="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70554" y="4301394"/>
            <a:ext cx="584856" cy="952204"/>
          </a:xfrm>
          <a:prstGeom prst="rect">
            <a:avLst/>
          </a:prstGeom>
        </p:spPr>
      </p:pic>
      <p:pic>
        <p:nvPicPr>
          <p:cNvPr id="23" name="図 22">
            <a:extLst>
              <a:ext uri="{FF2B5EF4-FFF2-40B4-BE49-F238E27FC236}">
                <a16:creationId xmlns="" xmlns:a16="http://schemas.microsoft.com/office/drawing/2014/main" id="{62C25CB7-952D-4919-BA07-7AF947F1107B}"/>
              </a:ext>
            </a:extLst>
          </p:cNvPr>
          <p:cNvPicPr>
            <a:picLocks noChangeAspect="1"/>
          </p:cNvPicPr>
          <p:nvPr/>
        </p:nvPicPr>
        <p:blipFill rotWithShape="1">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r="45927"/>
          <a:stretch/>
        </p:blipFill>
        <p:spPr>
          <a:xfrm>
            <a:off x="1957129" y="4301394"/>
            <a:ext cx="316249" cy="952204"/>
          </a:xfrm>
          <a:prstGeom prst="rect">
            <a:avLst/>
          </a:prstGeom>
        </p:spPr>
      </p:pic>
      <p:sp>
        <p:nvSpPr>
          <p:cNvPr id="24" name="テキスト ボックス 23">
            <a:extLst>
              <a:ext uri="{FF2B5EF4-FFF2-40B4-BE49-F238E27FC236}">
                <a16:creationId xmlns="" xmlns:a16="http://schemas.microsoft.com/office/drawing/2014/main" id="{69DE6902-B90A-4EDA-A7AA-BC4E4916964C}"/>
              </a:ext>
            </a:extLst>
          </p:cNvPr>
          <p:cNvSpPr txBox="1"/>
          <p:nvPr/>
        </p:nvSpPr>
        <p:spPr>
          <a:xfrm>
            <a:off x="716767" y="5360440"/>
            <a:ext cx="1509209" cy="369332"/>
          </a:xfrm>
          <a:prstGeom prst="rect">
            <a:avLst/>
          </a:prstGeom>
          <a:noFill/>
        </p:spPr>
        <p:txBody>
          <a:bodyPr wrap="square" rtlCol="0">
            <a:spAutoFit/>
          </a:bodyPr>
          <a:lstStyle/>
          <a:p>
            <a:r>
              <a:rPr lang="en-US" altLang="ja-JP" sz="1800" b="1" dirty="0">
                <a:latin typeface="BIZ UDPゴシック" panose="020B0400000000000000" pitchFamily="50" charset="-128"/>
                <a:ea typeface="BIZ UDPゴシック" panose="020B0400000000000000" pitchFamily="50" charset="-128"/>
              </a:rPr>
              <a:t>3.6</a:t>
            </a:r>
            <a:r>
              <a:rPr lang="ja-JP" altLang="en-US" sz="1800" b="1" dirty="0">
                <a:latin typeface="BIZ UDPゴシック" panose="020B0400000000000000" pitchFamily="50" charset="-128"/>
                <a:ea typeface="BIZ UDPゴシック" panose="020B0400000000000000" pitchFamily="50" charset="-128"/>
              </a:rPr>
              <a:t>人</a:t>
            </a:r>
            <a:r>
              <a:rPr lang="ja-JP" altLang="en-US" sz="1200" b="1" dirty="0">
                <a:latin typeface="BIZ UDPゴシック" panose="020B0400000000000000" pitchFamily="50" charset="-128"/>
                <a:ea typeface="BIZ UDPゴシック" panose="020B0400000000000000" pitchFamily="50" charset="-128"/>
              </a:rPr>
              <a:t>に</a:t>
            </a:r>
            <a:r>
              <a:rPr lang="en-US" altLang="ja-JP" sz="1800" b="1" dirty="0">
                <a:latin typeface="BIZ UDPゴシック" panose="020B0400000000000000" pitchFamily="50" charset="-128"/>
                <a:ea typeface="BIZ UDPゴシック" panose="020B0400000000000000" pitchFamily="50" charset="-128"/>
              </a:rPr>
              <a:t>1</a:t>
            </a:r>
            <a:r>
              <a:rPr lang="ja-JP" altLang="en-US" sz="1800" b="1" dirty="0">
                <a:latin typeface="BIZ UDPゴシック" panose="020B0400000000000000" pitchFamily="50" charset="-128"/>
                <a:ea typeface="BIZ UDPゴシック" panose="020B0400000000000000" pitchFamily="50" charset="-128"/>
              </a:rPr>
              <a:t>人</a:t>
            </a:r>
          </a:p>
        </p:txBody>
      </p:sp>
      <p:sp>
        <p:nvSpPr>
          <p:cNvPr id="28" name="テキスト ボックス 27">
            <a:extLst>
              <a:ext uri="{FF2B5EF4-FFF2-40B4-BE49-F238E27FC236}">
                <a16:creationId xmlns="" xmlns:a16="http://schemas.microsoft.com/office/drawing/2014/main" id="{25B8EE50-CCB2-414E-8B04-49A24E2849B2}"/>
              </a:ext>
            </a:extLst>
          </p:cNvPr>
          <p:cNvSpPr txBox="1"/>
          <p:nvPr/>
        </p:nvSpPr>
        <p:spPr>
          <a:xfrm>
            <a:off x="3312999" y="5360440"/>
            <a:ext cx="1509209" cy="369332"/>
          </a:xfrm>
          <a:prstGeom prst="rect">
            <a:avLst/>
          </a:prstGeom>
          <a:noFill/>
        </p:spPr>
        <p:txBody>
          <a:bodyPr wrap="square" rtlCol="0">
            <a:spAutoFit/>
          </a:bodyPr>
          <a:lstStyle/>
          <a:p>
            <a:r>
              <a:rPr lang="en-US" altLang="ja-JP" sz="1800" b="1" dirty="0">
                <a:latin typeface="BIZ UDPゴシック" panose="020B0400000000000000" pitchFamily="50" charset="-128"/>
                <a:ea typeface="BIZ UDPゴシック" panose="020B0400000000000000" pitchFamily="50" charset="-128"/>
              </a:rPr>
              <a:t>1.9</a:t>
            </a:r>
            <a:r>
              <a:rPr lang="ja-JP" altLang="en-US" sz="1200" b="1" dirty="0">
                <a:latin typeface="BIZ UDPゴシック" panose="020B0400000000000000" pitchFamily="50" charset="-128"/>
                <a:ea typeface="BIZ UDPゴシック" panose="020B0400000000000000" pitchFamily="50" charset="-128"/>
              </a:rPr>
              <a:t>に</a:t>
            </a:r>
            <a:r>
              <a:rPr lang="en-US" altLang="ja-JP" sz="1800" b="1" dirty="0">
                <a:latin typeface="BIZ UDPゴシック" panose="020B0400000000000000" pitchFamily="50" charset="-128"/>
                <a:ea typeface="BIZ UDPゴシック" panose="020B0400000000000000" pitchFamily="50" charset="-128"/>
              </a:rPr>
              <a:t>1</a:t>
            </a:r>
            <a:r>
              <a:rPr lang="ja-JP" altLang="en-US" sz="1800" b="1" dirty="0">
                <a:latin typeface="BIZ UDPゴシック" panose="020B0400000000000000" pitchFamily="50" charset="-128"/>
                <a:ea typeface="BIZ UDPゴシック" panose="020B0400000000000000" pitchFamily="50" charset="-128"/>
              </a:rPr>
              <a:t>人</a:t>
            </a:r>
          </a:p>
        </p:txBody>
      </p:sp>
      <p:sp>
        <p:nvSpPr>
          <p:cNvPr id="29" name="テキスト ボックス 28">
            <a:extLst>
              <a:ext uri="{FF2B5EF4-FFF2-40B4-BE49-F238E27FC236}">
                <a16:creationId xmlns="" xmlns:a16="http://schemas.microsoft.com/office/drawing/2014/main" id="{1545EEF4-D064-4454-A79B-895EE49EA85C}"/>
              </a:ext>
            </a:extLst>
          </p:cNvPr>
          <p:cNvSpPr txBox="1"/>
          <p:nvPr/>
        </p:nvSpPr>
        <p:spPr>
          <a:xfrm>
            <a:off x="5736505" y="5360440"/>
            <a:ext cx="1509209" cy="369332"/>
          </a:xfrm>
          <a:prstGeom prst="rect">
            <a:avLst/>
          </a:prstGeom>
          <a:noFill/>
        </p:spPr>
        <p:txBody>
          <a:bodyPr wrap="square" rtlCol="0">
            <a:spAutoFit/>
          </a:bodyPr>
          <a:lstStyle/>
          <a:p>
            <a:r>
              <a:rPr lang="en-US" altLang="ja-JP" sz="1800" b="1" dirty="0">
                <a:latin typeface="BIZ UDPゴシック" panose="020B0400000000000000" pitchFamily="50" charset="-128"/>
                <a:ea typeface="BIZ UDPゴシック" panose="020B0400000000000000" pitchFamily="50" charset="-128"/>
              </a:rPr>
              <a:t>1.3</a:t>
            </a:r>
            <a:r>
              <a:rPr lang="ja-JP" altLang="en-US" sz="1200" b="1" dirty="0">
                <a:latin typeface="BIZ UDPゴシック" panose="020B0400000000000000" pitchFamily="50" charset="-128"/>
                <a:ea typeface="BIZ UDPゴシック" panose="020B0400000000000000" pitchFamily="50" charset="-128"/>
              </a:rPr>
              <a:t>に</a:t>
            </a:r>
            <a:r>
              <a:rPr lang="en-US" altLang="ja-JP" sz="1800" b="1" dirty="0">
                <a:latin typeface="BIZ UDPゴシック" panose="020B0400000000000000" pitchFamily="50" charset="-128"/>
                <a:ea typeface="BIZ UDPゴシック" panose="020B0400000000000000" pitchFamily="50" charset="-128"/>
              </a:rPr>
              <a:t>1</a:t>
            </a:r>
            <a:r>
              <a:rPr lang="ja-JP" altLang="en-US" sz="1800" b="1" dirty="0">
                <a:latin typeface="BIZ UDPゴシック" panose="020B0400000000000000" pitchFamily="50" charset="-128"/>
                <a:ea typeface="BIZ UDPゴシック" panose="020B0400000000000000" pitchFamily="50" charset="-128"/>
              </a:rPr>
              <a:t>人</a:t>
            </a:r>
          </a:p>
        </p:txBody>
      </p:sp>
      <p:sp>
        <p:nvSpPr>
          <p:cNvPr id="32" name="テキスト ボックス 31">
            <a:extLst>
              <a:ext uri="{FF2B5EF4-FFF2-40B4-BE49-F238E27FC236}">
                <a16:creationId xmlns="" xmlns:a16="http://schemas.microsoft.com/office/drawing/2014/main" id="{6208C2E2-73BD-47DE-A294-C30142AA31A9}"/>
              </a:ext>
            </a:extLst>
          </p:cNvPr>
          <p:cNvSpPr txBox="1"/>
          <p:nvPr/>
        </p:nvSpPr>
        <p:spPr>
          <a:xfrm>
            <a:off x="513866" y="2941805"/>
            <a:ext cx="1509209" cy="369332"/>
          </a:xfrm>
          <a:prstGeom prst="rect">
            <a:avLst/>
          </a:prstGeom>
          <a:noFill/>
        </p:spPr>
        <p:txBody>
          <a:bodyPr wrap="square" rtlCol="0">
            <a:spAutoFit/>
          </a:bodyPr>
          <a:lstStyle/>
          <a:p>
            <a:r>
              <a:rPr lang="en-US" altLang="ja-JP" sz="1800" b="1" dirty="0">
                <a:solidFill>
                  <a:srgbClr val="C00000"/>
                </a:solidFill>
                <a:latin typeface="Arial Black" panose="020B0A04020102020204" pitchFamily="34" charset="0"/>
                <a:ea typeface="BIZ UDPゴシック" panose="020B0400000000000000" pitchFamily="50" charset="-128"/>
              </a:rPr>
              <a:t>2000</a:t>
            </a:r>
            <a:r>
              <a:rPr lang="ja-JP" altLang="en-US" sz="1800" b="1" dirty="0">
                <a:solidFill>
                  <a:srgbClr val="C00000"/>
                </a:solidFill>
                <a:latin typeface="Arial Black" panose="020B0A04020102020204" pitchFamily="34" charset="0"/>
                <a:ea typeface="BIZ UDPゴシック" panose="020B0400000000000000" pitchFamily="50" charset="-128"/>
              </a:rPr>
              <a:t>年</a:t>
            </a:r>
          </a:p>
        </p:txBody>
      </p:sp>
      <p:sp>
        <p:nvSpPr>
          <p:cNvPr id="33" name="テキスト ボックス 32">
            <a:extLst>
              <a:ext uri="{FF2B5EF4-FFF2-40B4-BE49-F238E27FC236}">
                <a16:creationId xmlns="" xmlns:a16="http://schemas.microsoft.com/office/drawing/2014/main" id="{CD63D719-F5B5-4017-9B7A-7DE7049E7FA7}"/>
              </a:ext>
            </a:extLst>
          </p:cNvPr>
          <p:cNvSpPr txBox="1"/>
          <p:nvPr/>
        </p:nvSpPr>
        <p:spPr>
          <a:xfrm>
            <a:off x="3133397" y="2941805"/>
            <a:ext cx="1509209" cy="369332"/>
          </a:xfrm>
          <a:prstGeom prst="rect">
            <a:avLst/>
          </a:prstGeom>
          <a:noFill/>
        </p:spPr>
        <p:txBody>
          <a:bodyPr wrap="square" rtlCol="0">
            <a:spAutoFit/>
          </a:bodyPr>
          <a:lstStyle/>
          <a:p>
            <a:r>
              <a:rPr lang="en-US" altLang="ja-JP" sz="1800" b="1" dirty="0" smtClean="0">
                <a:solidFill>
                  <a:srgbClr val="C00000"/>
                </a:solidFill>
                <a:latin typeface="Arial Black" panose="020B0A04020102020204" pitchFamily="34" charset="0"/>
                <a:ea typeface="BIZ UDPゴシック" panose="020B0400000000000000" pitchFamily="50" charset="-128"/>
              </a:rPr>
              <a:t>2022</a:t>
            </a:r>
            <a:r>
              <a:rPr lang="ja-JP" altLang="en-US" sz="1800" b="1" dirty="0" smtClean="0">
                <a:solidFill>
                  <a:srgbClr val="C00000"/>
                </a:solidFill>
                <a:latin typeface="Arial Black" panose="020B0A04020102020204" pitchFamily="34" charset="0"/>
                <a:ea typeface="BIZ UDPゴシック" panose="020B0400000000000000" pitchFamily="50" charset="-128"/>
              </a:rPr>
              <a:t>年</a:t>
            </a:r>
            <a:endParaRPr lang="ja-JP" altLang="en-US" sz="1800" b="1" dirty="0">
              <a:solidFill>
                <a:srgbClr val="C00000"/>
              </a:solidFill>
              <a:latin typeface="Arial Black" panose="020B0A04020102020204" pitchFamily="34" charset="0"/>
              <a:ea typeface="BIZ UDPゴシック" panose="020B0400000000000000" pitchFamily="50" charset="-128"/>
            </a:endParaRPr>
          </a:p>
        </p:txBody>
      </p:sp>
      <p:sp>
        <p:nvSpPr>
          <p:cNvPr id="34" name="テキスト ボックス 33">
            <a:extLst>
              <a:ext uri="{FF2B5EF4-FFF2-40B4-BE49-F238E27FC236}">
                <a16:creationId xmlns="" xmlns:a16="http://schemas.microsoft.com/office/drawing/2014/main" id="{A4CC052E-3F23-4200-BC07-62F15B33D796}"/>
              </a:ext>
            </a:extLst>
          </p:cNvPr>
          <p:cNvSpPr txBox="1"/>
          <p:nvPr/>
        </p:nvSpPr>
        <p:spPr>
          <a:xfrm>
            <a:off x="5595532" y="2941805"/>
            <a:ext cx="1509209" cy="369332"/>
          </a:xfrm>
          <a:prstGeom prst="rect">
            <a:avLst/>
          </a:prstGeom>
          <a:noFill/>
        </p:spPr>
        <p:txBody>
          <a:bodyPr wrap="square" rtlCol="0">
            <a:spAutoFit/>
          </a:bodyPr>
          <a:lstStyle/>
          <a:p>
            <a:r>
              <a:rPr lang="en-US" altLang="ja-JP" sz="1800" b="1" dirty="0">
                <a:solidFill>
                  <a:srgbClr val="C00000"/>
                </a:solidFill>
                <a:latin typeface="Arial Black" panose="020B0A04020102020204" pitchFamily="34" charset="0"/>
                <a:ea typeface="BIZ UDPゴシック" panose="020B0400000000000000" pitchFamily="50" charset="-128"/>
              </a:rPr>
              <a:t>2050</a:t>
            </a:r>
            <a:r>
              <a:rPr lang="ja-JP" altLang="en-US" sz="1800" b="1" dirty="0">
                <a:solidFill>
                  <a:srgbClr val="C00000"/>
                </a:solidFill>
                <a:latin typeface="Arial Black" panose="020B0A04020102020204" pitchFamily="34" charset="0"/>
                <a:ea typeface="BIZ UDPゴシック" panose="020B0400000000000000" pitchFamily="50" charset="-128"/>
              </a:rPr>
              <a:t>年</a:t>
            </a:r>
          </a:p>
        </p:txBody>
      </p:sp>
      <p:sp>
        <p:nvSpPr>
          <p:cNvPr id="30" name="四角形: 角を丸くする 29">
            <a:extLst>
              <a:ext uri="{FF2B5EF4-FFF2-40B4-BE49-F238E27FC236}">
                <a16:creationId xmlns="" xmlns:a16="http://schemas.microsoft.com/office/drawing/2014/main" id="{D4038B7D-A3A7-420C-8CFE-5F3A4790B341}"/>
              </a:ext>
            </a:extLst>
          </p:cNvPr>
          <p:cNvSpPr/>
          <p:nvPr/>
        </p:nvSpPr>
        <p:spPr>
          <a:xfrm>
            <a:off x="5367412" y="2358443"/>
            <a:ext cx="1721592" cy="44038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2100" dirty="0">
                <a:latin typeface="HGSｺﾞｼｯｸE" panose="020B0900000000000000" pitchFamily="50" charset="-128"/>
                <a:ea typeface="HGSｺﾞｼｯｸE" panose="020B0900000000000000" pitchFamily="50" charset="-128"/>
              </a:rPr>
              <a:t>私</a:t>
            </a:r>
            <a:r>
              <a:rPr lang="ja-JP" altLang="en-US" sz="2100" dirty="0" smtClean="0">
                <a:latin typeface="HGSｺﾞｼｯｸE" panose="020B0900000000000000" pitchFamily="50" charset="-128"/>
                <a:ea typeface="HGSｺﾞｼｯｸE" panose="020B0900000000000000" pitchFamily="50" charset="-128"/>
              </a:rPr>
              <a:t>は </a:t>
            </a:r>
            <a:r>
              <a:rPr lang="en-US" altLang="ja-JP" sz="2100" dirty="0" smtClean="0">
                <a:latin typeface="HGSｺﾞｼｯｸE" panose="020B0900000000000000" pitchFamily="50" charset="-128"/>
                <a:ea typeface="HGSｺﾞｼｯｸE" panose="020B0900000000000000" pitchFamily="50" charset="-128"/>
              </a:rPr>
              <a:t>  </a:t>
            </a:r>
            <a:r>
              <a:rPr lang="ja-JP" altLang="en-US" sz="2100" dirty="0" smtClean="0">
                <a:latin typeface="HGSｺﾞｼｯｸE" panose="020B0900000000000000" pitchFamily="50" charset="-128"/>
                <a:ea typeface="HGSｺﾞｼｯｸE" panose="020B0900000000000000" pitchFamily="50" charset="-128"/>
              </a:rPr>
              <a:t>歳</a:t>
            </a:r>
            <a:endParaRPr lang="ja-JP" altLang="en-US" sz="2100" dirty="0">
              <a:latin typeface="HGSｺﾞｼｯｸE" panose="020B0900000000000000" pitchFamily="50" charset="-128"/>
              <a:ea typeface="HGSｺﾞｼｯｸE" panose="020B0900000000000000" pitchFamily="50" charset="-128"/>
            </a:endParaRPr>
          </a:p>
        </p:txBody>
      </p:sp>
      <p:sp>
        <p:nvSpPr>
          <p:cNvPr id="42" name="四角形: 角を丸くする 41">
            <a:extLst>
              <a:ext uri="{FF2B5EF4-FFF2-40B4-BE49-F238E27FC236}">
                <a16:creationId xmlns="" xmlns:a16="http://schemas.microsoft.com/office/drawing/2014/main" id="{53BAF2F4-B557-4326-81B2-6688D98F3437}"/>
              </a:ext>
            </a:extLst>
          </p:cNvPr>
          <p:cNvSpPr/>
          <p:nvPr/>
        </p:nvSpPr>
        <p:spPr>
          <a:xfrm>
            <a:off x="2887817" y="2371657"/>
            <a:ext cx="1721592" cy="44038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2100" dirty="0">
                <a:latin typeface="HGSｺﾞｼｯｸE" panose="020B0900000000000000" pitchFamily="50" charset="-128"/>
                <a:ea typeface="HGSｺﾞｼｯｸE" panose="020B0900000000000000" pitchFamily="50" charset="-128"/>
              </a:rPr>
              <a:t>私</a:t>
            </a:r>
            <a:r>
              <a:rPr lang="ja-JP" altLang="en-US" sz="2100" dirty="0" smtClean="0">
                <a:latin typeface="HGSｺﾞｼｯｸE" panose="020B0900000000000000" pitchFamily="50" charset="-128"/>
                <a:ea typeface="HGSｺﾞｼｯｸE" panose="020B0900000000000000" pitchFamily="50" charset="-128"/>
              </a:rPr>
              <a:t>は </a:t>
            </a:r>
            <a:r>
              <a:rPr lang="en-US" altLang="ja-JP" sz="2100" dirty="0" smtClean="0">
                <a:latin typeface="HGSｺﾞｼｯｸE" panose="020B0900000000000000" pitchFamily="50" charset="-128"/>
                <a:ea typeface="HGSｺﾞｼｯｸE" panose="020B0900000000000000" pitchFamily="50" charset="-128"/>
              </a:rPr>
              <a:t> </a:t>
            </a:r>
            <a:r>
              <a:rPr lang="ja-JP" altLang="en-US" sz="2100" dirty="0" smtClean="0">
                <a:latin typeface="HGSｺﾞｼｯｸE" panose="020B0900000000000000" pitchFamily="50" charset="-128"/>
                <a:ea typeface="HGSｺﾞｼｯｸE" panose="020B0900000000000000" pitchFamily="50" charset="-128"/>
              </a:rPr>
              <a:t>歳</a:t>
            </a:r>
            <a:endParaRPr lang="ja-JP" altLang="en-US" sz="2100" dirty="0">
              <a:latin typeface="HGSｺﾞｼｯｸE" panose="020B0900000000000000" pitchFamily="50" charset="-128"/>
              <a:ea typeface="HGSｺﾞｼｯｸE" panose="020B0900000000000000" pitchFamily="50" charset="-128"/>
            </a:endParaRPr>
          </a:p>
        </p:txBody>
      </p:sp>
      <p:pic>
        <p:nvPicPr>
          <p:cNvPr id="4" name="図 3">
            <a:extLst>
              <a:ext uri="{FF2B5EF4-FFF2-40B4-BE49-F238E27FC236}">
                <a16:creationId xmlns="" xmlns:a16="http://schemas.microsoft.com/office/drawing/2014/main" id="{49E138FE-3E7D-4F8C-9955-948D98153911}"/>
              </a:ext>
            </a:extLst>
          </p:cNvPr>
          <p:cNvPicPr>
            <a:picLocks noChangeAspect="1"/>
          </p:cNvPicPr>
          <p:nvPr/>
        </p:nvPicPr>
        <p:blipFill>
          <a:blip r:embed="rId7"/>
          <a:stretch>
            <a:fillRect/>
          </a:stretch>
        </p:blipFill>
        <p:spPr>
          <a:xfrm>
            <a:off x="57944" y="4817031"/>
            <a:ext cx="1362574" cy="370364"/>
          </a:xfrm>
          <a:prstGeom prst="rect">
            <a:avLst/>
          </a:prstGeom>
        </p:spPr>
      </p:pic>
      <p:grpSp>
        <p:nvGrpSpPr>
          <p:cNvPr id="25" name="グループ化 24">
            <a:extLst>
              <a:ext uri="{FF2B5EF4-FFF2-40B4-BE49-F238E27FC236}">
                <a16:creationId xmlns="" xmlns:a16="http://schemas.microsoft.com/office/drawing/2014/main" id="{DE32DEA9-8D6C-4462-8343-736B5E941863}"/>
              </a:ext>
            </a:extLst>
          </p:cNvPr>
          <p:cNvGrpSpPr/>
          <p:nvPr/>
        </p:nvGrpSpPr>
        <p:grpSpPr>
          <a:xfrm>
            <a:off x="6697850" y="2134065"/>
            <a:ext cx="2472363" cy="3747742"/>
            <a:chOff x="8930466" y="1702420"/>
            <a:chExt cx="3296484" cy="4996989"/>
          </a:xfrm>
        </p:grpSpPr>
        <p:grpSp>
          <p:nvGrpSpPr>
            <p:cNvPr id="12" name="グループ化 11">
              <a:extLst>
                <a:ext uri="{FF2B5EF4-FFF2-40B4-BE49-F238E27FC236}">
                  <a16:creationId xmlns="" xmlns:a16="http://schemas.microsoft.com/office/drawing/2014/main" id="{CDEBC60F-ADA8-45E3-BF0E-F9C51D941674}"/>
                </a:ext>
              </a:extLst>
            </p:cNvPr>
            <p:cNvGrpSpPr/>
            <p:nvPr/>
          </p:nvGrpSpPr>
          <p:grpSpPr>
            <a:xfrm>
              <a:off x="8930466" y="1702420"/>
              <a:ext cx="3296484" cy="3033132"/>
              <a:chOff x="8930466" y="1702420"/>
              <a:chExt cx="3296484" cy="3033132"/>
            </a:xfrm>
          </p:grpSpPr>
          <p:pic>
            <p:nvPicPr>
              <p:cNvPr id="1030" name="Picture 6" descr="https://3.bp.blogspot.com/-LScfQuJRjeM/UZoVdyFXvJI/AAAAAAAATik/naucySgo6j8/s800/fukidashi01.png">
                <a:extLst>
                  <a:ext uri="{FF2B5EF4-FFF2-40B4-BE49-F238E27FC236}">
                    <a16:creationId xmlns="" xmlns:a16="http://schemas.microsoft.com/office/drawing/2014/main" id="{2D29066F-9E90-4435-9B8D-76DC3445044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499882">
                <a:off x="8930466" y="1702420"/>
                <a:ext cx="3175715" cy="3033132"/>
              </a:xfrm>
              <a:prstGeom prst="rect">
                <a:avLst/>
              </a:prstGeom>
              <a:noFill/>
              <a:extLst>
                <a:ext uri="{909E8E84-426E-40DD-AFC4-6F175D3DCCD1}">
                  <a14:hiddenFill xmlns:a14="http://schemas.microsoft.com/office/drawing/2010/main">
                    <a:solidFill>
                      <a:srgbClr val="FFFFFF"/>
                    </a:solidFill>
                  </a14:hiddenFill>
                </a:ext>
              </a:extLst>
            </p:spPr>
          </p:pic>
          <p:pic>
            <p:nvPicPr>
              <p:cNvPr id="10" name="図 9">
                <a:extLst>
                  <a:ext uri="{FF2B5EF4-FFF2-40B4-BE49-F238E27FC236}">
                    <a16:creationId xmlns="" xmlns:a16="http://schemas.microsoft.com/office/drawing/2014/main" id="{C27F905B-6924-4D20-89D4-DC9119FD95FE}"/>
                  </a:ext>
                </a:extLst>
              </p:cNvPr>
              <p:cNvPicPr>
                <a:picLocks noChangeAspect="1"/>
              </p:cNvPicPr>
              <p:nvPr/>
            </p:nvPicPr>
            <p:blipFill>
              <a:blip r:embed="rId9"/>
              <a:stretch>
                <a:fillRect/>
              </a:stretch>
            </p:blipFill>
            <p:spPr>
              <a:xfrm>
                <a:off x="9459126" y="2457779"/>
                <a:ext cx="2767824" cy="1390008"/>
              </a:xfrm>
              <a:prstGeom prst="rect">
                <a:avLst/>
              </a:prstGeom>
            </p:spPr>
          </p:pic>
        </p:grpSp>
        <p:pic>
          <p:nvPicPr>
            <p:cNvPr id="36" name="Picture 6" descr="http://2.bp.blogspot.com/-g7e7eo3AIH8/WIWLc72z73I/AAAAAAABBR4/yxUpQGcCf_oMRj_kZp873qVWcdSDDosqQCLcB/s800/nenkin_kataguruma.png">
              <a:extLst>
                <a:ext uri="{FF2B5EF4-FFF2-40B4-BE49-F238E27FC236}">
                  <a16:creationId xmlns="" xmlns:a16="http://schemas.microsoft.com/office/drawing/2014/main" id="{A0A6FE0E-3579-4FD1-9CE4-E872E6B5B26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807561" y="3754577"/>
              <a:ext cx="2223348" cy="29448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0816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6"/>
                                        </p:tgtEl>
                                        <p:attrNameLst>
                                          <p:attrName>r</p:attrName>
                                        </p:attrNameLst>
                                      </p:cBhvr>
                                    </p:animRot>
                                    <p:animRot by="-240000">
                                      <p:cBhvr>
                                        <p:cTn id="7" dur="200" fill="hold">
                                          <p:stCondLst>
                                            <p:cond delay="200"/>
                                          </p:stCondLst>
                                        </p:cTn>
                                        <p:tgtEl>
                                          <p:spTgt spid="26"/>
                                        </p:tgtEl>
                                        <p:attrNameLst>
                                          <p:attrName>r</p:attrName>
                                        </p:attrNameLst>
                                      </p:cBhvr>
                                    </p:animRot>
                                    <p:animRot by="240000">
                                      <p:cBhvr>
                                        <p:cTn id="8" dur="200" fill="hold">
                                          <p:stCondLst>
                                            <p:cond delay="400"/>
                                          </p:stCondLst>
                                        </p:cTn>
                                        <p:tgtEl>
                                          <p:spTgt spid="26"/>
                                        </p:tgtEl>
                                        <p:attrNameLst>
                                          <p:attrName>r</p:attrName>
                                        </p:attrNameLst>
                                      </p:cBhvr>
                                    </p:animRot>
                                    <p:animRot by="-240000">
                                      <p:cBhvr>
                                        <p:cTn id="9" dur="200" fill="hold">
                                          <p:stCondLst>
                                            <p:cond delay="600"/>
                                          </p:stCondLst>
                                        </p:cTn>
                                        <p:tgtEl>
                                          <p:spTgt spid="26"/>
                                        </p:tgtEl>
                                        <p:attrNameLst>
                                          <p:attrName>r</p:attrName>
                                        </p:attrNameLst>
                                      </p:cBhvr>
                                    </p:animRot>
                                    <p:animRot by="120000">
                                      <p:cBhvr>
                                        <p:cTn id="10" dur="200" fill="hold">
                                          <p:stCondLst>
                                            <p:cond delay="800"/>
                                          </p:stCondLst>
                                        </p:cTn>
                                        <p:tgtEl>
                                          <p:spTgt spid="2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7"/>
                                        </p:tgtEl>
                                        <p:attrNameLst>
                                          <p:attrName>r</p:attrName>
                                        </p:attrNameLst>
                                      </p:cBhvr>
                                    </p:animRot>
                                    <p:animRot by="-240000">
                                      <p:cBhvr>
                                        <p:cTn id="15" dur="200" fill="hold">
                                          <p:stCondLst>
                                            <p:cond delay="200"/>
                                          </p:stCondLst>
                                        </p:cTn>
                                        <p:tgtEl>
                                          <p:spTgt spid="7"/>
                                        </p:tgtEl>
                                        <p:attrNameLst>
                                          <p:attrName>r</p:attrName>
                                        </p:attrNameLst>
                                      </p:cBhvr>
                                    </p:animRot>
                                    <p:animRot by="240000">
                                      <p:cBhvr>
                                        <p:cTn id="16" dur="200" fill="hold">
                                          <p:stCondLst>
                                            <p:cond delay="400"/>
                                          </p:stCondLst>
                                        </p:cTn>
                                        <p:tgtEl>
                                          <p:spTgt spid="7"/>
                                        </p:tgtEl>
                                        <p:attrNameLst>
                                          <p:attrName>r</p:attrName>
                                        </p:attrNameLst>
                                      </p:cBhvr>
                                    </p:animRot>
                                    <p:animRot by="-240000">
                                      <p:cBhvr>
                                        <p:cTn id="17" dur="200" fill="hold">
                                          <p:stCondLst>
                                            <p:cond delay="600"/>
                                          </p:stCondLst>
                                        </p:cTn>
                                        <p:tgtEl>
                                          <p:spTgt spid="7"/>
                                        </p:tgtEl>
                                        <p:attrNameLst>
                                          <p:attrName>r</p:attrName>
                                        </p:attrNameLst>
                                      </p:cBhvr>
                                    </p:animRot>
                                    <p:animRot by="120000">
                                      <p:cBhvr>
                                        <p:cTn id="18" dur="200" fill="hold">
                                          <p:stCondLst>
                                            <p:cond delay="800"/>
                                          </p:stCondLst>
                                        </p:cTn>
                                        <p:tgtEl>
                                          <p:spTgt spid="7"/>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1000"/>
                                        <p:tgtEl>
                                          <p:spTgt spid="25"/>
                                        </p:tgtEl>
                                      </p:cBhvr>
                                    </p:animEffect>
                                    <p:anim calcmode="lin" valueType="num">
                                      <p:cBhvr>
                                        <p:cTn id="24" dur="1000" fill="hold"/>
                                        <p:tgtEl>
                                          <p:spTgt spid="25"/>
                                        </p:tgtEl>
                                        <p:attrNameLst>
                                          <p:attrName>ppt_x</p:attrName>
                                        </p:attrNameLst>
                                      </p:cBhvr>
                                      <p:tavLst>
                                        <p:tav tm="0">
                                          <p:val>
                                            <p:strVal val="#ppt_x"/>
                                          </p:val>
                                        </p:tav>
                                        <p:tav tm="100000">
                                          <p:val>
                                            <p:strVal val="#ppt_x"/>
                                          </p:val>
                                        </p:tav>
                                      </p:tavLst>
                                    </p:anim>
                                    <p:anim calcmode="lin" valueType="num">
                                      <p:cBhvr>
                                        <p:cTn id="2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2"/>
          <p:cNvSpPr txBox="1">
            <a:spLocks/>
          </p:cNvSpPr>
          <p:nvPr/>
        </p:nvSpPr>
        <p:spPr>
          <a:xfrm>
            <a:off x="0" y="2"/>
            <a:ext cx="9140400" cy="972000"/>
          </a:xfrm>
          <a:prstGeom prst="rect">
            <a:avLst/>
          </a:prstGeom>
          <a:solidFill>
            <a:srgbClr val="0070C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2000" b="1" kern="1200">
                <a:solidFill>
                  <a:schemeClr val="bg1"/>
                </a:solidFill>
                <a:latin typeface="HG丸ｺﾞｼｯｸM-PRO" panose="020F0600000000000000" pitchFamily="50" charset="-128"/>
                <a:ea typeface="HG丸ｺﾞｼｯｸM-PRO" panose="020F0600000000000000" pitchFamily="50" charset="-128"/>
                <a:cs typeface="+mj-cs"/>
              </a:defRPr>
            </a:lvl1pPr>
          </a:lstStyle>
          <a:p>
            <a:pPr fontAlgn="auto">
              <a:lnSpc>
                <a:spcPct val="150000"/>
              </a:lnSpc>
              <a:spcAft>
                <a:spcPts val="0"/>
              </a:spcAft>
            </a:pPr>
            <a:r>
              <a:rPr lang="ja-JP" altLang="en-US" sz="3600" dirty="0" smtClean="0">
                <a:latin typeface="メイリオ" panose="020B0604030504040204" pitchFamily="50" charset="-128"/>
                <a:ea typeface="メイリオ" panose="020B0604030504040204" pitchFamily="50" charset="-128"/>
                <a:cs typeface="メイリオ" panose="020B0604030504040204" pitchFamily="50" charset="-128"/>
              </a:rPr>
              <a:t>国民負担の国際比較</a:t>
            </a:r>
            <a:endParaRPr lang="ja-JP" altLang="en-US" sz="3200" b="0" dirty="0">
              <a:latin typeface="メイリオ" panose="020B0604030504040204" pitchFamily="50" charset="-128"/>
              <a:ea typeface="メイリオ" panose="020B0604030504040204" pitchFamily="50" charset="-128"/>
            </a:endParaRPr>
          </a:p>
        </p:txBody>
      </p:sp>
      <p:pic>
        <p:nvPicPr>
          <p:cNvPr id="6" name="図 5"/>
          <p:cNvPicPr>
            <a:picLocks noChangeAspect="1"/>
          </p:cNvPicPr>
          <p:nvPr/>
        </p:nvPicPr>
        <p:blipFill>
          <a:blip r:embed="rId3"/>
          <a:stretch>
            <a:fillRect/>
          </a:stretch>
        </p:blipFill>
        <p:spPr>
          <a:xfrm>
            <a:off x="574200" y="1196752"/>
            <a:ext cx="7992000" cy="5170433"/>
          </a:xfrm>
          <a:prstGeom prst="rect">
            <a:avLst/>
          </a:prstGeom>
          <a:ln>
            <a:noFill/>
          </a:ln>
        </p:spPr>
      </p:pic>
    </p:spTree>
    <p:extLst>
      <p:ext uri="{BB962C8B-B14F-4D97-AF65-F5344CB8AC3E}">
        <p14:creationId xmlns:p14="http://schemas.microsoft.com/office/powerpoint/2010/main" val="4023122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2" name="Rectangle 5"/>
          <p:cNvSpPr>
            <a:spLocks noChangeArrowheads="1"/>
          </p:cNvSpPr>
          <p:nvPr/>
        </p:nvSpPr>
        <p:spPr bwMode="auto">
          <a:xfrm>
            <a:off x="3418693" y="1765488"/>
            <a:ext cx="5473787" cy="315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180975" eaLnBrk="1" hangingPunct="1">
              <a:lnSpc>
                <a:spcPct val="150000"/>
              </a:lnSpc>
              <a:spcBef>
                <a:spcPct val="20000"/>
              </a:spcBef>
              <a:buClr>
                <a:schemeClr val="tx1"/>
              </a:buClr>
              <a:buSzPct val="100000"/>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rPr>
              <a:t>申告</a:t>
            </a:r>
            <a:r>
              <a:rPr lang="ja-JP" altLang="en-US" dirty="0">
                <a:latin typeface="メイリオ" panose="020B0604030504040204" pitchFamily="50" charset="-128"/>
                <a:ea typeface="メイリオ" panose="020B0604030504040204" pitchFamily="50" charset="-128"/>
              </a:rPr>
              <a:t>納税制度・賦課課税</a:t>
            </a:r>
            <a:r>
              <a:rPr lang="ja-JP" altLang="en-US" dirty="0" smtClean="0">
                <a:latin typeface="メイリオ" panose="020B0604030504040204" pitchFamily="50" charset="-128"/>
                <a:ea typeface="メイリオ" panose="020B0604030504040204" pitchFamily="50" charset="-128"/>
              </a:rPr>
              <a:t>制度</a:t>
            </a:r>
            <a:endParaRPr lang="en-US" altLang="ja-JP" dirty="0" smtClean="0">
              <a:latin typeface="メイリオ" panose="020B0604030504040204" pitchFamily="50" charset="-128"/>
              <a:ea typeface="メイリオ" panose="020B0604030504040204" pitchFamily="50" charset="-128"/>
            </a:endParaRPr>
          </a:p>
          <a:p>
            <a:pPr marL="180975" eaLnBrk="1" hangingPunct="1">
              <a:lnSpc>
                <a:spcPct val="150000"/>
              </a:lnSpc>
              <a:spcBef>
                <a:spcPct val="20000"/>
              </a:spcBef>
              <a:buClr>
                <a:schemeClr val="tx1"/>
              </a:buClr>
              <a:buSzPct val="100000"/>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所得税の仕組み</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80975" eaLnBrk="1" hangingPunct="1">
              <a:lnSpc>
                <a:spcPct val="150000"/>
              </a:lnSpc>
              <a:spcBef>
                <a:spcPct val="20000"/>
              </a:spcBef>
              <a:buClr>
                <a:schemeClr val="tx1"/>
              </a:buClr>
              <a:buSzPct val="100000"/>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所得税</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の計算方法</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80975" eaLnBrk="1" hangingPunct="1">
              <a:lnSpc>
                <a:spcPct val="150000"/>
              </a:lnSpc>
              <a:spcBef>
                <a:spcPct val="20000"/>
              </a:spcBef>
              <a:buClr>
                <a:schemeClr val="tx1"/>
              </a:buClr>
              <a:buSzPct val="100000"/>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消費</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税の仕組み</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80975" eaLnBrk="1" hangingPunct="1">
              <a:lnSpc>
                <a:spcPct val="150000"/>
              </a:lnSpc>
              <a:spcBef>
                <a:spcPct val="20000"/>
              </a:spcBef>
              <a:buClr>
                <a:schemeClr val="tx1"/>
              </a:buClr>
              <a:buSzPct val="100000"/>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垂直的公平・水平的公平</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タイトル 2"/>
          <p:cNvSpPr>
            <a:spLocks noGrp="1"/>
          </p:cNvSpPr>
          <p:nvPr>
            <p:ph type="title"/>
          </p:nvPr>
        </p:nvSpPr>
        <p:spPr/>
        <p:txBody>
          <a:bodyPr anchor="ctr">
            <a:normAutofit/>
          </a:bodyPr>
          <a:lstStyle/>
          <a:p>
            <a:pPr>
              <a:lnSpc>
                <a:spcPct val="100000"/>
              </a:lnSpc>
            </a:pPr>
            <a:r>
              <a:rPr lang="ja-JP" altLang="en-US" sz="3200" dirty="0" smtClean="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申告と納税</a:t>
            </a:r>
            <a:r>
              <a:rPr lang="en-US" altLang="ja-JP" sz="3200" dirty="0" smtClean="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3200" dirty="0" smtClean="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3200" dirty="0" smtClean="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の仕組み</a:t>
            </a:r>
            <a:endParaRPr kumimoji="1" lang="ja-JP" altLang="en-US" sz="32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a:xfrm>
            <a:off x="8567738" y="6453188"/>
            <a:ext cx="576262" cy="404812"/>
          </a:xfrm>
        </p:spPr>
        <p:txBody>
          <a:bodyPr/>
          <a:lstStyle/>
          <a:p>
            <a:fld id="{C870111A-7876-4376-AA8A-B94741648D09}" type="slidenum">
              <a:rPr lang="ja-JP" altLang="en-US" smtClean="0">
                <a:latin typeface="メイリオ" panose="020B0604030504040204" pitchFamily="50" charset="-128"/>
                <a:ea typeface="メイリオ" panose="020B0604030504040204" pitchFamily="50" charset="-128"/>
                <a:cs typeface="メイリオ" panose="020B0604030504040204" pitchFamily="50" charset="-128"/>
              </a:rPr>
              <a:pPr/>
              <a:t>23</a:t>
            </a:fld>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Rectangle 9">
            <a:extLst>
              <a:ext uri="{FF2B5EF4-FFF2-40B4-BE49-F238E27FC236}">
                <a16:creationId xmlns="" xmlns:a16="http://schemas.microsoft.com/office/drawing/2014/main" id="{933BB0F4-9F7A-40B8-9DA0-FAE99A614DEA}"/>
              </a:ext>
            </a:extLst>
          </p:cNvPr>
          <p:cNvSpPr>
            <a:spLocks noChangeArrowheads="1"/>
          </p:cNvSpPr>
          <p:nvPr/>
        </p:nvSpPr>
        <p:spPr bwMode="auto">
          <a:xfrm>
            <a:off x="1" y="2"/>
            <a:ext cx="9144000" cy="6856413"/>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24985969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7"/>
          <p:cNvSpPr>
            <a:spLocks noChangeArrowheads="1"/>
          </p:cNvSpPr>
          <p:nvPr/>
        </p:nvSpPr>
        <p:spPr bwMode="auto">
          <a:xfrm>
            <a:off x="3864936" y="1442272"/>
            <a:ext cx="4162425" cy="1095375"/>
          </a:xfrm>
          <a:prstGeom prst="rect">
            <a:avLst/>
          </a:prstGeom>
          <a:solidFill>
            <a:srgbClr val="0070C0"/>
          </a:solidFill>
          <a:ln w="57150" algn="ctr">
            <a:solidFill>
              <a:srgbClr val="00B0F0"/>
            </a:solidFill>
            <a:miter lim="800000"/>
            <a:headEnd/>
            <a:tailEnd/>
          </a:ln>
          <a:effectLst>
            <a:outerShdw blurRad="50800" dist="38100" dir="2700000" algn="tl" rotWithShape="0">
              <a:prstClr val="black">
                <a:alpha val="40000"/>
              </a:prstClr>
            </a:outerShdw>
          </a:effectLst>
        </p:spPr>
        <p:txBody>
          <a:bodyPr wrap="none" tIns="72000" bIns="0" anchor="ctr"/>
          <a:lstStyle/>
          <a:p>
            <a:pPr algn="ctr" eaLnBrk="1" fontAlgn="auto" hangingPunct="1">
              <a:spcBef>
                <a:spcPts val="0"/>
              </a:spcBef>
              <a:spcAft>
                <a:spcPts val="0"/>
              </a:spcAft>
              <a:defRPr/>
            </a:pPr>
            <a:r>
              <a:rPr lang="ja-JP" altLang="en-US" sz="4000" b="1" dirty="0">
                <a:solidFill>
                  <a:schemeClr val="bg1"/>
                </a:solidFill>
                <a:latin typeface="メイリオ" panose="020B0604030504040204" pitchFamily="50" charset="-128"/>
                <a:ea typeface="メイリオ" panose="020B0604030504040204" pitchFamily="50" charset="-128"/>
              </a:rPr>
              <a:t>申告納税制度</a:t>
            </a:r>
          </a:p>
        </p:txBody>
      </p:sp>
      <p:sp>
        <p:nvSpPr>
          <p:cNvPr id="18" name="Rectangle 2"/>
          <p:cNvSpPr txBox="1">
            <a:spLocks noChangeArrowheads="1"/>
          </p:cNvSpPr>
          <p:nvPr/>
        </p:nvSpPr>
        <p:spPr bwMode="auto">
          <a:xfrm>
            <a:off x="3732213" y="2614538"/>
            <a:ext cx="5221287" cy="1606550"/>
          </a:xfrm>
          <a:prstGeom prst="rect">
            <a:avLst/>
          </a:prstGeom>
          <a:noFill/>
          <a:ln w="9525">
            <a:noFill/>
            <a:miter lim="800000"/>
            <a:headEnd/>
            <a:tailEnd/>
          </a:ln>
        </p:spPr>
        <p:txBody>
          <a:bodyPr anchor="ctr"/>
          <a:lstStyle/>
          <a:p>
            <a:pPr fontAlgn="auto">
              <a:spcBef>
                <a:spcPts val="0"/>
              </a:spcBef>
              <a:spcAft>
                <a:spcPts val="0"/>
              </a:spcAft>
              <a:defRPr/>
            </a:pPr>
            <a:r>
              <a:rPr lang="ja-JP" altLang="en-US" sz="2000" kern="0" dirty="0">
                <a:latin typeface="メイリオ" panose="020B0604030504040204" pitchFamily="50" charset="-128"/>
                <a:ea typeface="メイリオ" panose="020B0604030504040204" pitchFamily="50" charset="-128"/>
                <a:cs typeface="+mj-cs"/>
              </a:rPr>
              <a:t>納税者自ら計算・申告をして納付する制度</a:t>
            </a:r>
          </a:p>
          <a:p>
            <a:pPr fontAlgn="auto">
              <a:lnSpc>
                <a:spcPts val="1500"/>
              </a:lnSpc>
              <a:spcBef>
                <a:spcPts val="0"/>
              </a:spcBef>
              <a:spcAft>
                <a:spcPts val="0"/>
              </a:spcAft>
              <a:defRPr/>
            </a:pPr>
            <a:endParaRPr lang="ja-JP" altLang="en-US" sz="2000" kern="0" dirty="0">
              <a:latin typeface="メイリオ" panose="020B0604030504040204" pitchFamily="50" charset="-128"/>
              <a:ea typeface="メイリオ" panose="020B0604030504040204" pitchFamily="50" charset="-128"/>
              <a:cs typeface="+mj-cs"/>
            </a:endParaRPr>
          </a:p>
          <a:p>
            <a:pPr fontAlgn="auto">
              <a:spcBef>
                <a:spcPts val="0"/>
              </a:spcBef>
              <a:spcAft>
                <a:spcPts val="0"/>
              </a:spcAft>
              <a:defRPr/>
            </a:pPr>
            <a:r>
              <a:rPr lang="ja-JP" altLang="en-US" sz="2000" kern="0" dirty="0">
                <a:latin typeface="メイリオ" panose="020B0604030504040204" pitchFamily="50" charset="-128"/>
                <a:ea typeface="メイリオ" panose="020B0604030504040204" pitchFamily="50" charset="-128"/>
                <a:cs typeface="+mj-cs"/>
              </a:rPr>
              <a:t>昭和</a:t>
            </a:r>
            <a:r>
              <a:rPr lang="en-US" altLang="ja-JP" sz="2000" kern="0" dirty="0">
                <a:latin typeface="メイリオ" panose="020B0604030504040204" pitchFamily="50" charset="-128"/>
                <a:ea typeface="メイリオ" panose="020B0604030504040204" pitchFamily="50" charset="-128"/>
                <a:cs typeface="+mj-cs"/>
              </a:rPr>
              <a:t>22</a:t>
            </a:r>
            <a:r>
              <a:rPr lang="ja-JP" altLang="en-US" sz="2000" kern="0" dirty="0">
                <a:latin typeface="メイリオ" panose="020B0604030504040204" pitchFamily="50" charset="-128"/>
                <a:ea typeface="メイリオ" panose="020B0604030504040204" pitchFamily="50" charset="-128"/>
                <a:cs typeface="+mj-cs"/>
              </a:rPr>
              <a:t>年に、税制を民主化するために申告納税制度が採用され、その後も多くの国税に適用され現在に至る。</a:t>
            </a:r>
          </a:p>
        </p:txBody>
      </p:sp>
      <p:sp>
        <p:nvSpPr>
          <p:cNvPr id="19" name="Rectangle 7"/>
          <p:cNvSpPr>
            <a:spLocks noChangeArrowheads="1"/>
          </p:cNvSpPr>
          <p:nvPr/>
        </p:nvSpPr>
        <p:spPr bwMode="auto">
          <a:xfrm>
            <a:off x="327025" y="4595876"/>
            <a:ext cx="4162425" cy="1095375"/>
          </a:xfrm>
          <a:prstGeom prst="rect">
            <a:avLst/>
          </a:prstGeom>
          <a:solidFill>
            <a:srgbClr val="008000"/>
          </a:solidFill>
          <a:ln w="57150" algn="ctr">
            <a:solidFill>
              <a:srgbClr val="33CC33"/>
            </a:solidFill>
            <a:miter lim="800000"/>
            <a:headEnd/>
            <a:tailEnd/>
          </a:ln>
          <a:effectLst>
            <a:outerShdw blurRad="50800" dist="38100" dir="2700000" algn="tl" rotWithShape="0">
              <a:prstClr val="black">
                <a:alpha val="40000"/>
              </a:prstClr>
            </a:outerShdw>
          </a:effectLst>
        </p:spPr>
        <p:txBody>
          <a:bodyPr wrap="none" tIns="0" bIns="144000" anchor="b"/>
          <a:lstStyle/>
          <a:p>
            <a:pPr algn="ctr" eaLnBrk="1" fontAlgn="auto" hangingPunct="1">
              <a:spcBef>
                <a:spcPts val="0"/>
              </a:spcBef>
              <a:spcAft>
                <a:spcPts val="0"/>
              </a:spcAft>
              <a:defRPr/>
            </a:pPr>
            <a:r>
              <a:rPr lang="ja-JP" altLang="en-US" sz="4000" b="1" dirty="0">
                <a:solidFill>
                  <a:schemeClr val="bg1"/>
                </a:solidFill>
                <a:latin typeface="メイリオ" panose="020B0604030504040204" pitchFamily="50" charset="-128"/>
                <a:ea typeface="メイリオ" panose="020B0604030504040204" pitchFamily="50" charset="-128"/>
              </a:rPr>
              <a:t>賦課課税制度</a:t>
            </a:r>
          </a:p>
        </p:txBody>
      </p:sp>
      <p:sp>
        <p:nvSpPr>
          <p:cNvPr id="20" name="Rectangle 2"/>
          <p:cNvSpPr txBox="1">
            <a:spLocks noChangeArrowheads="1"/>
          </p:cNvSpPr>
          <p:nvPr/>
        </p:nvSpPr>
        <p:spPr bwMode="auto">
          <a:xfrm>
            <a:off x="899592" y="4739892"/>
            <a:ext cx="2774950" cy="255588"/>
          </a:xfrm>
          <a:prstGeom prst="rect">
            <a:avLst/>
          </a:prstGeom>
          <a:noFill/>
          <a:ln w="9525">
            <a:noFill/>
            <a:miter lim="800000"/>
            <a:headEnd/>
            <a:tailEnd/>
          </a:ln>
        </p:spPr>
        <p:txBody>
          <a:bodyPr anchor="b"/>
          <a:lstStyle/>
          <a:p>
            <a:pPr fontAlgn="auto">
              <a:spcBef>
                <a:spcPts val="0"/>
              </a:spcBef>
              <a:spcAft>
                <a:spcPts val="0"/>
              </a:spcAft>
              <a:defRPr/>
            </a:pPr>
            <a:r>
              <a:rPr lang="ja-JP" altLang="en-US" sz="1400" b="1" kern="0" dirty="0">
                <a:solidFill>
                  <a:schemeClr val="bg1"/>
                </a:solidFill>
                <a:latin typeface="メイリオ" panose="020B0604030504040204" pitchFamily="50" charset="-128"/>
                <a:ea typeface="メイリオ" panose="020B0604030504040204" pitchFamily="50" charset="-128"/>
                <a:cs typeface="+mj-cs"/>
              </a:rPr>
              <a:t>ふ　　 か　　か　ぜ　</a:t>
            </a:r>
            <a:r>
              <a:rPr lang="ja-JP" altLang="en-US" sz="1400" b="1" kern="0" dirty="0" err="1">
                <a:solidFill>
                  <a:schemeClr val="bg1"/>
                </a:solidFill>
                <a:latin typeface="メイリオ" panose="020B0604030504040204" pitchFamily="50" charset="-128"/>
                <a:ea typeface="メイリオ" panose="020B0604030504040204" pitchFamily="50" charset="-128"/>
                <a:cs typeface="+mj-cs"/>
              </a:rPr>
              <a:t>い</a:t>
            </a:r>
            <a:endParaRPr lang="ja-JP" altLang="en-US" sz="1400" b="1" kern="0" dirty="0">
              <a:solidFill>
                <a:schemeClr val="bg1"/>
              </a:solidFill>
              <a:latin typeface="メイリオ" panose="020B0604030504040204" pitchFamily="50" charset="-128"/>
              <a:ea typeface="メイリオ" panose="020B0604030504040204" pitchFamily="50" charset="-128"/>
              <a:cs typeface="+mj-cs"/>
            </a:endParaRPr>
          </a:p>
        </p:txBody>
      </p:sp>
      <p:sp>
        <p:nvSpPr>
          <p:cNvPr id="21" name="Rectangle 2"/>
          <p:cNvSpPr txBox="1">
            <a:spLocks noChangeArrowheads="1"/>
          </p:cNvSpPr>
          <p:nvPr/>
        </p:nvSpPr>
        <p:spPr bwMode="auto">
          <a:xfrm>
            <a:off x="4578053" y="4653136"/>
            <a:ext cx="4462463" cy="1403351"/>
          </a:xfrm>
          <a:prstGeom prst="rect">
            <a:avLst/>
          </a:prstGeom>
          <a:noFill/>
          <a:ln w="9525">
            <a:noFill/>
            <a:miter lim="800000"/>
            <a:headEnd/>
            <a:tailEnd/>
          </a:ln>
        </p:spPr>
        <p:txBody>
          <a:bodyPr anchor="ctr"/>
          <a:lstStyle/>
          <a:p>
            <a:pPr fontAlgn="auto">
              <a:spcBef>
                <a:spcPts val="0"/>
              </a:spcBef>
              <a:spcAft>
                <a:spcPts val="0"/>
              </a:spcAft>
              <a:defRPr/>
            </a:pPr>
            <a:r>
              <a:rPr lang="ja-JP" altLang="en-US" sz="2000" kern="0" dirty="0">
                <a:latin typeface="メイリオ" panose="020B0604030504040204" pitchFamily="50" charset="-128"/>
                <a:ea typeface="メイリオ" panose="020B0604030504040204" pitchFamily="50" charset="-128"/>
                <a:cs typeface="+mj-cs"/>
              </a:rPr>
              <a:t>行政機関により税額を確定する方法</a:t>
            </a:r>
          </a:p>
          <a:p>
            <a:pPr fontAlgn="auto">
              <a:lnSpc>
                <a:spcPts val="1500"/>
              </a:lnSpc>
              <a:spcBef>
                <a:spcPts val="0"/>
              </a:spcBef>
              <a:spcAft>
                <a:spcPts val="0"/>
              </a:spcAft>
              <a:defRPr/>
            </a:pPr>
            <a:endParaRPr lang="ja-JP" altLang="en-US" sz="2000" kern="0" dirty="0">
              <a:latin typeface="メイリオ" panose="020B0604030504040204" pitchFamily="50" charset="-128"/>
              <a:ea typeface="メイリオ" panose="020B0604030504040204" pitchFamily="50" charset="-128"/>
              <a:cs typeface="+mj-cs"/>
            </a:endParaRPr>
          </a:p>
          <a:p>
            <a:pPr fontAlgn="auto">
              <a:spcBef>
                <a:spcPts val="0"/>
              </a:spcBef>
              <a:spcAft>
                <a:spcPts val="0"/>
              </a:spcAft>
              <a:defRPr/>
            </a:pPr>
            <a:r>
              <a:rPr lang="ja-JP" altLang="en-US" sz="2000" kern="0" dirty="0">
                <a:latin typeface="メイリオ" panose="020B0604030504040204" pitchFamily="50" charset="-128"/>
                <a:ea typeface="メイリオ" panose="020B0604030504040204" pitchFamily="50" charset="-128"/>
                <a:cs typeface="+mj-cs"/>
              </a:rPr>
              <a:t>地方税はこの方法が一般的</a:t>
            </a:r>
          </a:p>
          <a:p>
            <a:pPr fontAlgn="auto">
              <a:spcBef>
                <a:spcPts val="0"/>
              </a:spcBef>
              <a:spcAft>
                <a:spcPts val="0"/>
              </a:spcAft>
              <a:defRPr/>
            </a:pPr>
            <a:r>
              <a:rPr lang="ja-JP" altLang="en-US" sz="2000" kern="0" dirty="0">
                <a:latin typeface="メイリオ" panose="020B0604030504040204" pitchFamily="50" charset="-128"/>
                <a:ea typeface="メイリオ" panose="020B0604030504040204" pitchFamily="50" charset="-128"/>
                <a:cs typeface="+mj-cs"/>
              </a:rPr>
              <a:t>（自動車税・固定資産税など）</a:t>
            </a:r>
          </a:p>
          <a:p>
            <a:pPr fontAlgn="auto">
              <a:spcBef>
                <a:spcPts val="0"/>
              </a:spcBef>
              <a:spcAft>
                <a:spcPts val="0"/>
              </a:spcAft>
              <a:defRPr/>
            </a:pPr>
            <a:endParaRPr lang="ja-JP" altLang="en-US" sz="2000" kern="0" dirty="0">
              <a:solidFill>
                <a:schemeClr val="tx2"/>
              </a:solidFill>
              <a:latin typeface="HG丸ｺﾞｼｯｸM-PRO" pitchFamily="50" charset="-128"/>
              <a:ea typeface="HG丸ｺﾞｼｯｸM-PRO" pitchFamily="50" charset="-128"/>
              <a:cs typeface="+mj-cs"/>
            </a:endParaRPr>
          </a:p>
        </p:txBody>
      </p:sp>
      <p:sp>
        <p:nvSpPr>
          <p:cNvPr id="9" name="タイトル 2"/>
          <p:cNvSpPr>
            <a:spLocks noGrp="1"/>
          </p:cNvSpPr>
          <p:nvPr>
            <p:ph type="title"/>
          </p:nvPr>
        </p:nvSpPr>
        <p:spPr>
          <a:xfrm>
            <a:off x="0" y="2"/>
            <a:ext cx="9140400" cy="972000"/>
          </a:xfrm>
          <a:solidFill>
            <a:srgbClr val="0070C0"/>
          </a:solidFill>
        </p:spPr>
        <p:txBody>
          <a:bodyPr anchor="ctr">
            <a:normAutofit/>
          </a:bodyPr>
          <a:lstStyle/>
          <a:p>
            <a:pPr>
              <a:lnSpc>
                <a:spcPct val="150000"/>
              </a:lnSpc>
            </a:pPr>
            <a:r>
              <a:rPr lang="ja-JP" altLang="en-US" sz="3600" dirty="0" smtClean="0">
                <a:latin typeface="メイリオ" panose="020B0604030504040204" pitchFamily="50" charset="-128"/>
                <a:ea typeface="メイリオ" panose="020B0604030504040204" pitchFamily="50" charset="-128"/>
              </a:rPr>
              <a:t>申告納税制度・賦課課税制度</a:t>
            </a:r>
            <a:endParaRPr kumimoji="1" lang="ja-JP" altLang="en-US" sz="3200" b="0" dirty="0">
              <a:latin typeface="メイリオ" panose="020B0604030504040204" pitchFamily="50" charset="-128"/>
              <a:ea typeface="メイリオ" panose="020B0604030504040204" pitchFamily="50" charset="-128"/>
            </a:endParaRPr>
          </a:p>
        </p:txBody>
      </p:sp>
      <p:pic>
        <p:nvPicPr>
          <p:cNvPr id="11" name="図 10"/>
          <p:cNvPicPr>
            <a:picLocks noChangeAspect="1"/>
          </p:cNvPicPr>
          <p:nvPr/>
        </p:nvPicPr>
        <p:blipFill>
          <a:blip r:embed="rId3" cstate="print">
            <a:clrChange>
              <a:clrFrom>
                <a:srgbClr val="FDFFFE"/>
              </a:clrFrom>
              <a:clrTo>
                <a:srgbClr val="FDFFFE">
                  <a:alpha val="0"/>
                </a:srgbClr>
              </a:clrTo>
            </a:clrChange>
            <a:extLst>
              <a:ext uri="{28A0092B-C50C-407E-A947-70E740481C1C}">
                <a14:useLocalDpi xmlns:a14="http://schemas.microsoft.com/office/drawing/2010/main" val="0"/>
              </a:ext>
            </a:extLst>
          </a:blip>
          <a:stretch>
            <a:fillRect/>
          </a:stretch>
        </p:blipFill>
        <p:spPr>
          <a:xfrm>
            <a:off x="611560" y="1629040"/>
            <a:ext cx="1454083" cy="2160000"/>
          </a:xfrm>
          <a:prstGeom prst="rect">
            <a:avLst/>
          </a:prstGeom>
          <a:ln w="6350">
            <a:noFill/>
          </a:ln>
        </p:spPr>
      </p:pic>
      <p:pic>
        <p:nvPicPr>
          <p:cNvPr id="12" name="図 11"/>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2133896" y="1946328"/>
            <a:ext cx="1474236" cy="2160000"/>
          </a:xfrm>
          <a:prstGeom prst="rect">
            <a:avLst/>
          </a:prstGeom>
          <a:ln w="6350">
            <a:noFill/>
          </a:ln>
        </p:spPr>
      </p:pic>
    </p:spTree>
    <p:extLst>
      <p:ext uri="{BB962C8B-B14F-4D97-AF65-F5344CB8AC3E}">
        <p14:creationId xmlns:p14="http://schemas.microsoft.com/office/powerpoint/2010/main" val="37520825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checkerboard(across)">
                                      <p:cBhvr>
                                        <p:cTn id="10" dur="500"/>
                                        <p:tgtEl>
                                          <p:spTgt spid="20"/>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checkerboard(across)">
                                      <p:cBhvr>
                                        <p:cTn id="13" dur="500"/>
                                        <p:tgtEl>
                                          <p:spTgt spid="1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checkerboard(across)">
                                      <p:cBhvr>
                                        <p:cTn id="18" dur="500"/>
                                        <p:tgtEl>
                                          <p:spTgt spid="1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checkerboard(across)">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19" grpId="0" animBg="1"/>
      <p:bldP spid="20"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2"/>
          <p:cNvSpPr>
            <a:spLocks noChangeArrowheads="1"/>
          </p:cNvSpPr>
          <p:nvPr/>
        </p:nvSpPr>
        <p:spPr bwMode="auto">
          <a:xfrm>
            <a:off x="363538" y="1211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endParaRPr lang="ja-JP" altLang="en-US" sz="1800">
              <a:latin typeface="Calibri" panose="020F0502020204030204" pitchFamily="34" charset="0"/>
              <a:ea typeface="ＭＳ Ｐゴシック" panose="020B0600070205080204" pitchFamily="50" charset="-128"/>
            </a:endParaRPr>
          </a:p>
        </p:txBody>
      </p:sp>
      <p:sp>
        <p:nvSpPr>
          <p:cNvPr id="31751" name="Rectangle 5"/>
          <p:cNvSpPr>
            <a:spLocks noChangeArrowheads="1"/>
          </p:cNvSpPr>
          <p:nvPr/>
        </p:nvSpPr>
        <p:spPr bwMode="auto">
          <a:xfrm>
            <a:off x="363538" y="1211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endParaRPr lang="ja-JP" altLang="en-US" sz="1800">
              <a:latin typeface="Calibri" panose="020F0502020204030204" pitchFamily="34" charset="0"/>
              <a:ea typeface="ＭＳ Ｐゴシック" panose="020B0600070205080204" pitchFamily="50" charset="-128"/>
            </a:endParaRPr>
          </a:p>
        </p:txBody>
      </p:sp>
      <p:sp>
        <p:nvSpPr>
          <p:cNvPr id="29" name="右矢印 20"/>
          <p:cNvSpPr>
            <a:spLocks noChangeArrowheads="1"/>
          </p:cNvSpPr>
          <p:nvPr/>
        </p:nvSpPr>
        <p:spPr bwMode="auto">
          <a:xfrm rot="1301453">
            <a:off x="6573838" y="2393950"/>
            <a:ext cx="760412" cy="928688"/>
          </a:xfrm>
          <a:prstGeom prst="rightArrow">
            <a:avLst>
              <a:gd name="adj1" fmla="val 50000"/>
              <a:gd name="adj2" fmla="val 50000"/>
            </a:avLst>
          </a:prstGeom>
          <a:solidFill>
            <a:srgbClr val="FF0000"/>
          </a:solidFill>
          <a:ln w="38100" algn="ctr">
            <a:solidFill>
              <a:srgbClr val="FF9999"/>
            </a:solidFill>
            <a:round/>
            <a:headEnd/>
            <a:tailEnd/>
          </a:ln>
          <a:effectLst>
            <a:outerShdw blurRad="50800" dist="38100" dir="2700000" algn="tl" rotWithShape="0">
              <a:prstClr val="black">
                <a:alpha val="40000"/>
              </a:prstClr>
            </a:outerShdw>
          </a:effectLst>
        </p:spPr>
        <p:txBody>
          <a:bodyPr wrap="none" anchor="ctr"/>
          <a:lstStyle/>
          <a:p>
            <a:pPr eaLnBrk="1" fontAlgn="auto" hangingPunct="1">
              <a:spcBef>
                <a:spcPts val="0"/>
              </a:spcBef>
              <a:spcAft>
                <a:spcPts val="0"/>
              </a:spcAft>
              <a:defRPr/>
            </a:pPr>
            <a:endParaRPr lang="ja-JP" altLang="en-US">
              <a:latin typeface="+mn-lt"/>
              <a:ea typeface="+mn-ea"/>
            </a:endParaRPr>
          </a:p>
        </p:txBody>
      </p:sp>
      <p:sp>
        <p:nvSpPr>
          <p:cNvPr id="31" name="右矢印 20"/>
          <p:cNvSpPr>
            <a:spLocks noChangeArrowheads="1"/>
          </p:cNvSpPr>
          <p:nvPr/>
        </p:nvSpPr>
        <p:spPr bwMode="auto">
          <a:xfrm rot="19466738">
            <a:off x="6640513" y="4570413"/>
            <a:ext cx="762000" cy="928687"/>
          </a:xfrm>
          <a:prstGeom prst="rightArrow">
            <a:avLst>
              <a:gd name="adj1" fmla="val 50000"/>
              <a:gd name="adj2" fmla="val 50000"/>
            </a:avLst>
          </a:prstGeom>
          <a:solidFill>
            <a:srgbClr val="FF0000"/>
          </a:solidFill>
          <a:ln w="38100" algn="ctr">
            <a:solidFill>
              <a:srgbClr val="FF9999"/>
            </a:solidFill>
            <a:round/>
            <a:headEnd/>
            <a:tailEnd/>
          </a:ln>
          <a:effectLst>
            <a:outerShdw blurRad="50800" dist="38100" dir="2700000" algn="tl" rotWithShape="0">
              <a:prstClr val="black">
                <a:alpha val="40000"/>
              </a:prstClr>
            </a:outerShdw>
          </a:effectLst>
        </p:spPr>
        <p:txBody>
          <a:bodyPr wrap="none" anchor="ctr"/>
          <a:lstStyle/>
          <a:p>
            <a:pPr eaLnBrk="1" fontAlgn="auto" hangingPunct="1">
              <a:spcBef>
                <a:spcPts val="0"/>
              </a:spcBef>
              <a:spcAft>
                <a:spcPts val="0"/>
              </a:spcAft>
              <a:defRPr/>
            </a:pPr>
            <a:endParaRPr lang="ja-JP" altLang="en-US">
              <a:latin typeface="+mn-lt"/>
              <a:ea typeface="+mn-ea"/>
            </a:endParaRPr>
          </a:p>
        </p:txBody>
      </p:sp>
      <p:sp>
        <p:nvSpPr>
          <p:cNvPr id="18" name="タイトル 2"/>
          <p:cNvSpPr>
            <a:spLocks noGrp="1"/>
          </p:cNvSpPr>
          <p:nvPr>
            <p:ph type="title"/>
          </p:nvPr>
        </p:nvSpPr>
        <p:spPr>
          <a:xfrm>
            <a:off x="0" y="2"/>
            <a:ext cx="9140400" cy="972000"/>
          </a:xfrm>
          <a:solidFill>
            <a:srgbClr val="0070C0"/>
          </a:solidFill>
        </p:spPr>
        <p:txBody>
          <a:bodyPr anchor="ctr">
            <a:normAutofit/>
          </a:bodyPr>
          <a:lstStyle/>
          <a:p>
            <a:pPr>
              <a:lnSpc>
                <a:spcPct val="150000"/>
              </a:lnSpc>
            </a:pPr>
            <a:r>
              <a:rPr lang="ja-JP" altLang="en-US" sz="3600" dirty="0" smtClean="0">
                <a:latin typeface="メイリオ" panose="020B0604030504040204" pitchFamily="50" charset="-128"/>
                <a:ea typeface="メイリオ" panose="020B0604030504040204" pitchFamily="50" charset="-128"/>
              </a:rPr>
              <a:t>所得税の仕組み</a:t>
            </a:r>
            <a:endParaRPr kumimoji="1" lang="ja-JP" altLang="en-US" sz="3200" b="0" dirty="0">
              <a:latin typeface="メイリオ" panose="020B0604030504040204" pitchFamily="50" charset="-128"/>
              <a:ea typeface="メイリオ" panose="020B0604030504040204" pitchFamily="50" charset="-128"/>
            </a:endParaRPr>
          </a:p>
        </p:txBody>
      </p:sp>
      <p:grpSp>
        <p:nvGrpSpPr>
          <p:cNvPr id="2" name="グループ化 1"/>
          <p:cNvGrpSpPr/>
          <p:nvPr/>
        </p:nvGrpSpPr>
        <p:grpSpPr>
          <a:xfrm>
            <a:off x="954088" y="1143000"/>
            <a:ext cx="2632075" cy="2477041"/>
            <a:chOff x="954088" y="1143000"/>
            <a:chExt cx="2632075" cy="2477041"/>
          </a:xfrm>
        </p:grpSpPr>
        <p:sp>
          <p:nvSpPr>
            <p:cNvPr id="22" name="Text Box 7"/>
            <p:cNvSpPr txBox="1">
              <a:spLocks noChangeArrowheads="1"/>
            </p:cNvSpPr>
            <p:nvPr/>
          </p:nvSpPr>
          <p:spPr bwMode="auto">
            <a:xfrm>
              <a:off x="954088" y="1143000"/>
              <a:ext cx="2632075" cy="506413"/>
            </a:xfrm>
            <a:prstGeom prst="rect">
              <a:avLst/>
            </a:prstGeom>
            <a:solidFill>
              <a:srgbClr val="0070C0"/>
            </a:solidFill>
            <a:ln w="57150">
              <a:solidFill>
                <a:srgbClr val="00B0F0"/>
              </a:solidFill>
              <a:miter lim="800000"/>
              <a:headEnd/>
              <a:tailEnd/>
            </a:ln>
          </p:spPr>
          <p:txBody>
            <a:bodyPr tIns="9000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400" b="1">
                  <a:solidFill>
                    <a:schemeClr val="bg1"/>
                  </a:solidFill>
                  <a:latin typeface="メイリオ" panose="020B0604030504040204" pitchFamily="50" charset="-128"/>
                  <a:ea typeface="メイリオ" panose="020B0604030504040204" pitchFamily="50" charset="-128"/>
                </a:rPr>
                <a:t>給与所得者</a:t>
              </a:r>
            </a:p>
          </p:txBody>
        </p:sp>
        <p:pic>
          <p:nvPicPr>
            <p:cNvPr id="19" name="図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0125" y="1928273"/>
              <a:ext cx="1260000" cy="1691768"/>
            </a:xfrm>
            <a:prstGeom prst="rect">
              <a:avLst/>
            </a:prstGeom>
            <a:ln w="6350">
              <a:noFill/>
            </a:ln>
          </p:spPr>
        </p:pic>
      </p:grpSp>
      <p:grpSp>
        <p:nvGrpSpPr>
          <p:cNvPr id="6" name="グループ化 5"/>
          <p:cNvGrpSpPr/>
          <p:nvPr/>
        </p:nvGrpSpPr>
        <p:grpSpPr>
          <a:xfrm>
            <a:off x="3721100" y="1143000"/>
            <a:ext cx="2930525" cy="2566988"/>
            <a:chOff x="3721100" y="1143000"/>
            <a:chExt cx="2930525" cy="2566988"/>
          </a:xfrm>
        </p:grpSpPr>
        <p:sp>
          <p:nvSpPr>
            <p:cNvPr id="27" name="角丸四角形 18"/>
            <p:cNvSpPr>
              <a:spLocks noChangeArrowheads="1"/>
            </p:cNvSpPr>
            <p:nvPr/>
          </p:nvSpPr>
          <p:spPr bwMode="auto">
            <a:xfrm>
              <a:off x="3721100" y="1709738"/>
              <a:ext cx="642938" cy="2000250"/>
            </a:xfrm>
            <a:prstGeom prst="roundRect">
              <a:avLst>
                <a:gd name="adj" fmla="val 16667"/>
              </a:avLst>
            </a:prstGeom>
            <a:solidFill>
              <a:srgbClr val="008000"/>
            </a:solidFill>
            <a:ln w="57150">
              <a:solidFill>
                <a:srgbClr val="33CC33"/>
              </a:solidFill>
              <a:round/>
              <a:headEnd/>
              <a:tailEnd/>
            </a:ln>
          </p:spPr>
          <p:txBody>
            <a:bodyPr vert="eaVert"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lgn="ctr" eaLnBrk="1" hangingPunct="1">
                <a:spcBef>
                  <a:spcPct val="0"/>
                </a:spcBef>
                <a:buClrTx/>
                <a:buSzTx/>
                <a:buFontTx/>
                <a:buNone/>
              </a:pPr>
              <a:r>
                <a:rPr lang="ja-JP" altLang="en-US" sz="2000" b="1">
                  <a:solidFill>
                    <a:schemeClr val="bg1"/>
                  </a:solidFill>
                  <a:latin typeface="メイリオ" panose="020B0604030504040204" pitchFamily="50" charset="-128"/>
                  <a:ea typeface="メイリオ" panose="020B0604030504040204" pitchFamily="50" charset="-128"/>
                </a:rPr>
                <a:t>源泉徴収制度</a:t>
              </a:r>
            </a:p>
          </p:txBody>
        </p:sp>
        <p:grpSp>
          <p:nvGrpSpPr>
            <p:cNvPr id="5" name="グループ化 4"/>
            <p:cNvGrpSpPr/>
            <p:nvPr/>
          </p:nvGrpSpPr>
          <p:grpSpPr>
            <a:xfrm>
              <a:off x="4421188" y="1143000"/>
              <a:ext cx="2230437" cy="2468288"/>
              <a:chOff x="4421188" y="1143000"/>
              <a:chExt cx="2230437" cy="2468288"/>
            </a:xfrm>
          </p:grpSpPr>
          <p:sp>
            <p:nvSpPr>
              <p:cNvPr id="25" name="角丸四角形 16"/>
              <p:cNvSpPr>
                <a:spLocks noChangeArrowheads="1"/>
              </p:cNvSpPr>
              <p:nvPr/>
            </p:nvSpPr>
            <p:spPr bwMode="auto">
              <a:xfrm>
                <a:off x="4421188" y="1143000"/>
                <a:ext cx="2230437" cy="500063"/>
              </a:xfrm>
              <a:prstGeom prst="roundRect">
                <a:avLst>
                  <a:gd name="adj" fmla="val 16667"/>
                </a:avLst>
              </a:prstGeom>
              <a:solidFill>
                <a:srgbClr val="0070C0"/>
              </a:solidFill>
              <a:ln w="57150" algn="ctr">
                <a:solidFill>
                  <a:srgbClr val="00B0F0"/>
                </a:solidFill>
                <a:round/>
                <a:headEnd/>
                <a:tailEnd/>
              </a:ln>
            </p:spPr>
            <p:txBody>
              <a:bodyPr wrap="none" tIns="9000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b="1">
                    <a:solidFill>
                      <a:schemeClr val="bg1"/>
                    </a:solidFill>
                    <a:latin typeface="メイリオ" panose="020B0604030504040204" pitchFamily="50" charset="-128"/>
                    <a:ea typeface="メイリオ" panose="020B0604030504040204" pitchFamily="50" charset="-128"/>
                  </a:rPr>
                  <a:t>　 会　　社</a:t>
                </a:r>
              </a:p>
            </p:txBody>
          </p:sp>
          <p:pic>
            <p:nvPicPr>
              <p:cNvPr id="20" name="図 1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27814" y="2069192"/>
                <a:ext cx="1332000" cy="1542096"/>
              </a:xfrm>
              <a:prstGeom prst="rect">
                <a:avLst/>
              </a:prstGeom>
              <a:noFill/>
              <a:ln>
                <a:noFill/>
              </a:ln>
            </p:spPr>
          </p:pic>
        </p:grpSp>
      </p:grpSp>
      <p:grpSp>
        <p:nvGrpSpPr>
          <p:cNvPr id="4" name="グループ化 3"/>
          <p:cNvGrpSpPr/>
          <p:nvPr/>
        </p:nvGrpSpPr>
        <p:grpSpPr>
          <a:xfrm>
            <a:off x="3721100" y="3947570"/>
            <a:ext cx="3065008" cy="2532605"/>
            <a:chOff x="3721100" y="3947570"/>
            <a:chExt cx="3065008" cy="2532605"/>
          </a:xfrm>
        </p:grpSpPr>
        <p:sp>
          <p:nvSpPr>
            <p:cNvPr id="26" name="角丸四角形 17"/>
            <p:cNvSpPr>
              <a:spLocks noChangeArrowheads="1"/>
            </p:cNvSpPr>
            <p:nvPr/>
          </p:nvSpPr>
          <p:spPr bwMode="auto">
            <a:xfrm>
              <a:off x="4555670" y="3947570"/>
              <a:ext cx="2230438" cy="500062"/>
            </a:xfrm>
            <a:prstGeom prst="roundRect">
              <a:avLst>
                <a:gd name="adj" fmla="val 16667"/>
              </a:avLst>
            </a:prstGeom>
            <a:solidFill>
              <a:srgbClr val="0070C0"/>
            </a:solidFill>
            <a:ln w="57150" algn="ctr">
              <a:solidFill>
                <a:srgbClr val="00B0F0"/>
              </a:solidFill>
              <a:round/>
              <a:headEnd/>
              <a:tailEnd/>
            </a:ln>
          </p:spPr>
          <p:txBody>
            <a:bodyPr wrap="none" tIns="9000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b="1">
                  <a:solidFill>
                    <a:schemeClr val="bg1"/>
                  </a:solidFill>
                  <a:latin typeface="メイリオ" panose="020B0604030504040204" pitchFamily="50" charset="-128"/>
                  <a:ea typeface="メイリオ" panose="020B0604030504040204" pitchFamily="50" charset="-128"/>
                </a:rPr>
                <a:t>    確定申告</a:t>
              </a:r>
            </a:p>
          </p:txBody>
        </p:sp>
        <p:sp>
          <p:nvSpPr>
            <p:cNvPr id="28" name="角丸四角形 19"/>
            <p:cNvSpPr>
              <a:spLocks noChangeArrowheads="1"/>
            </p:cNvSpPr>
            <p:nvPr/>
          </p:nvSpPr>
          <p:spPr bwMode="auto">
            <a:xfrm>
              <a:off x="3721100" y="4337050"/>
              <a:ext cx="642938" cy="2143125"/>
            </a:xfrm>
            <a:prstGeom prst="roundRect">
              <a:avLst>
                <a:gd name="adj" fmla="val 16667"/>
              </a:avLst>
            </a:prstGeom>
            <a:solidFill>
              <a:srgbClr val="008000"/>
            </a:solidFill>
            <a:ln w="57150">
              <a:solidFill>
                <a:srgbClr val="33CC33"/>
              </a:solidFill>
              <a:round/>
              <a:headEnd/>
              <a:tailEnd/>
            </a:ln>
          </p:spPr>
          <p:txBody>
            <a:bodyPr vert="eaVert"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2000" b="1" dirty="0">
                  <a:latin typeface="HG丸ｺﾞｼｯｸM-PRO" panose="020F0600000000000000" pitchFamily="50" charset="-128"/>
                  <a:ea typeface="HG丸ｺﾞｼｯｸM-PRO" panose="020F0600000000000000" pitchFamily="50" charset="-128"/>
                </a:rPr>
                <a:t>　</a:t>
              </a:r>
              <a:r>
                <a:rPr lang="ja-JP" altLang="en-US" sz="2000" b="1" dirty="0">
                  <a:solidFill>
                    <a:schemeClr val="bg1"/>
                  </a:solidFill>
                  <a:latin typeface="メイリオ" panose="020B0604030504040204" pitchFamily="50" charset="-128"/>
                  <a:ea typeface="メイリオ" panose="020B0604030504040204" pitchFamily="50" charset="-128"/>
                </a:rPr>
                <a:t>申告納税制度</a:t>
              </a:r>
            </a:p>
          </p:txBody>
        </p:sp>
        <p:pic>
          <p:nvPicPr>
            <p:cNvPr id="21" name="図 20"/>
            <p:cNvPicPr>
              <a:picLocks noChangeAspect="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4680200" y="4663791"/>
              <a:ext cx="1692000" cy="1585730"/>
            </a:xfrm>
            <a:prstGeom prst="rect">
              <a:avLst/>
            </a:prstGeom>
            <a:ln w="6350">
              <a:noFill/>
            </a:ln>
          </p:spPr>
        </p:pic>
      </p:grpSp>
      <p:grpSp>
        <p:nvGrpSpPr>
          <p:cNvPr id="3" name="グループ化 2"/>
          <p:cNvGrpSpPr/>
          <p:nvPr/>
        </p:nvGrpSpPr>
        <p:grpSpPr>
          <a:xfrm>
            <a:off x="915988" y="3993355"/>
            <a:ext cx="2600325" cy="2460123"/>
            <a:chOff x="915988" y="3993355"/>
            <a:chExt cx="2600325" cy="2460123"/>
          </a:xfrm>
        </p:grpSpPr>
        <p:sp>
          <p:nvSpPr>
            <p:cNvPr id="23" name="Text Box 8"/>
            <p:cNvSpPr txBox="1">
              <a:spLocks noChangeArrowheads="1"/>
            </p:cNvSpPr>
            <p:nvPr/>
          </p:nvSpPr>
          <p:spPr bwMode="auto">
            <a:xfrm>
              <a:off x="915988" y="3993355"/>
              <a:ext cx="2600325" cy="506412"/>
            </a:xfrm>
            <a:prstGeom prst="rect">
              <a:avLst/>
            </a:prstGeom>
            <a:solidFill>
              <a:srgbClr val="0070C0"/>
            </a:solidFill>
            <a:ln w="57150">
              <a:solidFill>
                <a:srgbClr val="00B0F0"/>
              </a:solidFill>
              <a:miter lim="800000"/>
              <a:headEnd/>
              <a:tailEnd/>
            </a:ln>
          </p:spPr>
          <p:txBody>
            <a:bodyPr tIns="9000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400" b="1" dirty="0">
                  <a:solidFill>
                    <a:schemeClr val="bg1"/>
                  </a:solidFill>
                  <a:latin typeface="メイリオ" panose="020B0604030504040204" pitchFamily="50" charset="-128"/>
                  <a:ea typeface="メイリオ" panose="020B0604030504040204" pitchFamily="50" charset="-128"/>
                </a:rPr>
                <a:t>商売している人</a:t>
              </a:r>
            </a:p>
          </p:txBody>
        </p:sp>
        <p:pic>
          <p:nvPicPr>
            <p:cNvPr id="30" name="図 29"/>
            <p:cNvPicPr>
              <a:picLocks noChangeAspect="1"/>
            </p:cNvPicPr>
            <p:nvPr/>
          </p:nvPicPr>
          <p:blipFill rotWithShape="1">
            <a:blip r:embed="rId6" cstate="print">
              <a:extLst>
                <a:ext uri="{28A0092B-C50C-407E-A947-70E740481C1C}">
                  <a14:useLocalDpi xmlns:a14="http://schemas.microsoft.com/office/drawing/2010/main" val="0"/>
                </a:ext>
              </a:extLst>
            </a:blip>
            <a:srcRect l="10595" r="37431"/>
            <a:stretch/>
          </p:blipFill>
          <p:spPr bwMode="auto">
            <a:xfrm>
              <a:off x="1010162" y="4613343"/>
              <a:ext cx="2376000" cy="1840135"/>
            </a:xfrm>
            <a:prstGeom prst="rect">
              <a:avLst/>
            </a:prstGeom>
            <a:noFill/>
            <a:ln>
              <a:noFill/>
            </a:ln>
          </p:spPr>
        </p:pic>
      </p:grpSp>
      <p:pic>
        <p:nvPicPr>
          <p:cNvPr id="32" name="図 3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67978" y="3430283"/>
            <a:ext cx="1404000" cy="1132025"/>
          </a:xfrm>
          <a:prstGeom prst="rect">
            <a:avLst/>
          </a:prstGeom>
          <a:noFill/>
          <a:ln>
            <a:noFill/>
          </a:ln>
        </p:spPr>
      </p:pic>
    </p:spTree>
    <p:extLst>
      <p:ext uri="{BB962C8B-B14F-4D97-AF65-F5344CB8AC3E}">
        <p14:creationId xmlns:p14="http://schemas.microsoft.com/office/powerpoint/2010/main" val="14555534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nodeType="after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nodeType="afterGroup">
                            <p:stCondLst>
                              <p:cond delay="500"/>
                            </p:stCondLst>
                            <p:childTnLst>
                              <p:par>
                                <p:cTn id="17" presetID="5"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checkerboard(across)">
                                      <p:cBhvr>
                                        <p:cTn id="19" dur="10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par>
                          <p:cTn id="25" fill="hold" nodeType="afterGroup">
                            <p:stCondLst>
                              <p:cond delay="500"/>
                            </p:stCondLst>
                            <p:childTnLst>
                              <p:par>
                                <p:cTn id="26" presetID="5" presetClass="entr" presetSubtype="10"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checkerboard(across)">
                                      <p:cBhvr>
                                        <p:cTn id="28"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969963" y="1052513"/>
            <a:ext cx="7273925" cy="574675"/>
          </a:xfrm>
          <a:prstGeom prst="rect">
            <a:avLst/>
          </a:prstGeom>
          <a:solidFill>
            <a:srgbClr val="FFC8C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b="1" dirty="0">
                <a:solidFill>
                  <a:schemeClr val="tx1">
                    <a:lumMod val="95000"/>
                    <a:lumOff val="5000"/>
                  </a:schemeClr>
                </a:solidFill>
                <a:latin typeface="HG丸ｺﾞｼｯｸM-PRO" pitchFamily="50" charset="-128"/>
                <a:ea typeface="HG丸ｺﾞｼｯｸM-PRO" pitchFamily="50" charset="-128"/>
              </a:rPr>
              <a:t>収　　入　　金　　額</a:t>
            </a:r>
          </a:p>
        </p:txBody>
      </p:sp>
      <p:sp>
        <p:nvSpPr>
          <p:cNvPr id="11" name="正方形/長方形 10"/>
          <p:cNvSpPr/>
          <p:nvPr/>
        </p:nvSpPr>
        <p:spPr>
          <a:xfrm>
            <a:off x="969963" y="1700213"/>
            <a:ext cx="2665412" cy="576262"/>
          </a:xfrm>
          <a:prstGeom prst="rect">
            <a:avLst/>
          </a:prstGeom>
          <a:solidFill>
            <a:srgbClr val="CCC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b="1" dirty="0">
                <a:solidFill>
                  <a:srgbClr val="003300"/>
                </a:solidFill>
                <a:latin typeface="HG丸ｺﾞｼｯｸM-PRO" pitchFamily="50" charset="-128"/>
                <a:ea typeface="HG丸ｺﾞｼｯｸM-PRO" pitchFamily="50" charset="-128"/>
              </a:rPr>
              <a:t>必要経費</a:t>
            </a:r>
          </a:p>
        </p:txBody>
      </p:sp>
      <p:sp>
        <p:nvSpPr>
          <p:cNvPr id="12" name="正方形/長方形 11"/>
          <p:cNvSpPr/>
          <p:nvPr/>
        </p:nvSpPr>
        <p:spPr>
          <a:xfrm>
            <a:off x="3635375" y="1700213"/>
            <a:ext cx="4608513" cy="576262"/>
          </a:xfrm>
          <a:prstGeom prst="rect">
            <a:avLst/>
          </a:prstGeom>
          <a:solidFill>
            <a:srgbClr val="CCFF66"/>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b="1" dirty="0">
                <a:solidFill>
                  <a:srgbClr val="000000"/>
                </a:solidFill>
                <a:latin typeface="HG丸ｺﾞｼｯｸM-PRO" pitchFamily="50" charset="-128"/>
                <a:ea typeface="HG丸ｺﾞｼｯｸM-PRO" pitchFamily="50" charset="-128"/>
              </a:rPr>
              <a:t>① 所得金額</a:t>
            </a:r>
            <a:endParaRPr lang="en-US" altLang="ja-JP" sz="2800" b="1" dirty="0">
              <a:solidFill>
                <a:srgbClr val="000000"/>
              </a:solidFill>
              <a:latin typeface="HG丸ｺﾞｼｯｸM-PRO" pitchFamily="50" charset="-128"/>
              <a:ea typeface="HG丸ｺﾞｼｯｸM-PRO" pitchFamily="50" charset="-128"/>
            </a:endParaRPr>
          </a:p>
        </p:txBody>
      </p:sp>
      <p:sp>
        <p:nvSpPr>
          <p:cNvPr id="13" name="正方形/長方形 12"/>
          <p:cNvSpPr/>
          <p:nvPr/>
        </p:nvSpPr>
        <p:spPr>
          <a:xfrm>
            <a:off x="3635375" y="2895600"/>
            <a:ext cx="4608513" cy="576263"/>
          </a:xfrm>
          <a:prstGeom prst="rect">
            <a:avLst/>
          </a:prstGeom>
          <a:solidFill>
            <a:srgbClr val="CCFF66"/>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b="1" dirty="0">
                <a:solidFill>
                  <a:srgbClr val="000000"/>
                </a:solidFill>
                <a:latin typeface="HG丸ｺﾞｼｯｸM-PRO" pitchFamily="50" charset="-128"/>
                <a:ea typeface="HG丸ｺﾞｼｯｸM-PRO" pitchFamily="50" charset="-128"/>
              </a:rPr>
              <a:t>① 所得金額</a:t>
            </a:r>
            <a:endParaRPr lang="en-US" altLang="ja-JP" sz="2800" b="1" dirty="0">
              <a:solidFill>
                <a:srgbClr val="000000"/>
              </a:solidFill>
              <a:latin typeface="HG丸ｺﾞｼｯｸM-PRO" pitchFamily="50" charset="-128"/>
              <a:ea typeface="HG丸ｺﾞｼｯｸM-PRO" pitchFamily="50" charset="-128"/>
            </a:endParaRPr>
          </a:p>
        </p:txBody>
      </p:sp>
      <p:sp>
        <p:nvSpPr>
          <p:cNvPr id="14" name="下矢印 13"/>
          <p:cNvSpPr/>
          <p:nvPr/>
        </p:nvSpPr>
        <p:spPr>
          <a:xfrm>
            <a:off x="5076825" y="2392363"/>
            <a:ext cx="1619250" cy="431800"/>
          </a:xfrm>
          <a:prstGeom prst="downArrow">
            <a:avLst>
              <a:gd name="adj1" fmla="val 50000"/>
              <a:gd name="adj2" fmla="val 50000"/>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2800" dirty="0">
              <a:solidFill>
                <a:srgbClr val="FF0000"/>
              </a:solidFill>
              <a:latin typeface="+mn-ea"/>
            </a:endParaRPr>
          </a:p>
        </p:txBody>
      </p:sp>
      <p:sp>
        <p:nvSpPr>
          <p:cNvPr id="15" name="正方形/長方形 14"/>
          <p:cNvSpPr/>
          <p:nvPr/>
        </p:nvSpPr>
        <p:spPr>
          <a:xfrm>
            <a:off x="3635375" y="3530600"/>
            <a:ext cx="2087563" cy="576263"/>
          </a:xfrm>
          <a:prstGeom prst="rect">
            <a:avLst/>
          </a:prstGeom>
          <a:solidFill>
            <a:srgbClr val="CCC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b="1" dirty="0">
                <a:solidFill>
                  <a:schemeClr val="tx1"/>
                </a:solidFill>
                <a:latin typeface="HG丸ｺﾞｼｯｸM-PRO" pitchFamily="50" charset="-128"/>
                <a:ea typeface="HG丸ｺﾞｼｯｸM-PRO" pitchFamily="50" charset="-128"/>
              </a:rPr>
              <a:t>所得控除</a:t>
            </a:r>
          </a:p>
        </p:txBody>
      </p:sp>
      <p:sp>
        <p:nvSpPr>
          <p:cNvPr id="22" name="正方形/長方形 21"/>
          <p:cNvSpPr/>
          <p:nvPr/>
        </p:nvSpPr>
        <p:spPr>
          <a:xfrm>
            <a:off x="5724525" y="3530600"/>
            <a:ext cx="2520950" cy="576263"/>
          </a:xfrm>
          <a:prstGeom prst="rect">
            <a:avLst/>
          </a:prstGeom>
          <a:solidFill>
            <a:srgbClr val="FFFF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b="1" dirty="0">
                <a:solidFill>
                  <a:schemeClr val="tx1"/>
                </a:solidFill>
                <a:latin typeface="HG丸ｺﾞｼｯｸM-PRO" pitchFamily="50" charset="-128"/>
                <a:ea typeface="HG丸ｺﾞｼｯｸM-PRO" pitchFamily="50" charset="-128"/>
              </a:rPr>
              <a:t>② 課税所得</a:t>
            </a:r>
          </a:p>
        </p:txBody>
      </p:sp>
      <p:sp>
        <p:nvSpPr>
          <p:cNvPr id="23" name="正方形/長方形 22"/>
          <p:cNvSpPr/>
          <p:nvPr/>
        </p:nvSpPr>
        <p:spPr>
          <a:xfrm>
            <a:off x="5724525" y="3544888"/>
            <a:ext cx="2555875" cy="611187"/>
          </a:xfrm>
          <a:prstGeom prst="rect">
            <a:avLst/>
          </a:prstGeom>
          <a:noFill/>
          <a:ln w="635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2800" dirty="0">
              <a:solidFill>
                <a:srgbClr val="FF0000"/>
              </a:solidFill>
              <a:latin typeface="+mn-ea"/>
            </a:endParaRPr>
          </a:p>
        </p:txBody>
      </p:sp>
      <p:sp>
        <p:nvSpPr>
          <p:cNvPr id="26" name="正方形/長方形 25"/>
          <p:cNvSpPr/>
          <p:nvPr/>
        </p:nvSpPr>
        <p:spPr bwMode="auto">
          <a:xfrm>
            <a:off x="539750" y="4840288"/>
            <a:ext cx="2592388" cy="647700"/>
          </a:xfrm>
          <a:prstGeom prst="rect">
            <a:avLst/>
          </a:prstGeom>
          <a:solidFill>
            <a:srgbClr val="FFFFCC"/>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b="1" dirty="0">
                <a:solidFill>
                  <a:schemeClr val="tx1"/>
                </a:solidFill>
                <a:latin typeface="HG丸ｺﾞｼｯｸM-PRO" pitchFamily="50" charset="-128"/>
                <a:ea typeface="HG丸ｺﾞｼｯｸM-PRO" pitchFamily="50" charset="-128"/>
              </a:rPr>
              <a:t>② 課税所得</a:t>
            </a:r>
          </a:p>
        </p:txBody>
      </p:sp>
      <p:sp>
        <p:nvSpPr>
          <p:cNvPr id="27" name="正方形/長方形 26"/>
          <p:cNvSpPr/>
          <p:nvPr/>
        </p:nvSpPr>
        <p:spPr bwMode="auto">
          <a:xfrm>
            <a:off x="3132138" y="4840288"/>
            <a:ext cx="576262"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ja-JP" sz="4000" b="1" dirty="0">
                <a:solidFill>
                  <a:schemeClr val="tx1"/>
                </a:solidFill>
                <a:latin typeface="+mn-ea"/>
              </a:rPr>
              <a:t>×</a:t>
            </a:r>
            <a:endParaRPr lang="ja-JP" altLang="en-US" sz="4000" b="1" dirty="0">
              <a:solidFill>
                <a:schemeClr val="tx1"/>
              </a:solidFill>
              <a:latin typeface="+mn-ea"/>
            </a:endParaRPr>
          </a:p>
        </p:txBody>
      </p:sp>
      <p:sp>
        <p:nvSpPr>
          <p:cNvPr id="28" name="正方形/長方形 27"/>
          <p:cNvSpPr/>
          <p:nvPr/>
        </p:nvSpPr>
        <p:spPr bwMode="auto">
          <a:xfrm>
            <a:off x="3708400" y="4840288"/>
            <a:ext cx="1944688" cy="647700"/>
          </a:xfrm>
          <a:prstGeom prst="rect">
            <a:avLst/>
          </a:prstGeom>
          <a:solidFill>
            <a:srgbClr val="FFFFCC"/>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b="1" dirty="0">
                <a:solidFill>
                  <a:schemeClr val="tx1"/>
                </a:solidFill>
                <a:latin typeface="HG丸ｺﾞｼｯｸM-PRO" pitchFamily="50" charset="-128"/>
                <a:ea typeface="HG丸ｺﾞｼｯｸM-PRO" pitchFamily="50" charset="-128"/>
              </a:rPr>
              <a:t>税　率</a:t>
            </a:r>
          </a:p>
        </p:txBody>
      </p:sp>
      <p:sp>
        <p:nvSpPr>
          <p:cNvPr id="29" name="正方形/長方形 28"/>
          <p:cNvSpPr/>
          <p:nvPr/>
        </p:nvSpPr>
        <p:spPr bwMode="auto">
          <a:xfrm>
            <a:off x="5653088" y="4695825"/>
            <a:ext cx="647700" cy="7921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3600" b="1" dirty="0">
                <a:solidFill>
                  <a:srgbClr val="000066"/>
                </a:solidFill>
                <a:latin typeface="+mn-ea"/>
              </a:rPr>
              <a:t>＝</a:t>
            </a:r>
          </a:p>
        </p:txBody>
      </p:sp>
      <p:sp>
        <p:nvSpPr>
          <p:cNvPr id="30" name="正方形/長方形 29"/>
          <p:cNvSpPr/>
          <p:nvPr/>
        </p:nvSpPr>
        <p:spPr bwMode="auto">
          <a:xfrm>
            <a:off x="6300788" y="4840288"/>
            <a:ext cx="2232025" cy="647700"/>
          </a:xfrm>
          <a:prstGeom prst="rect">
            <a:avLst/>
          </a:prstGeom>
          <a:solidFill>
            <a:srgbClr val="FFFFCC"/>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b="1" dirty="0">
                <a:solidFill>
                  <a:schemeClr val="tx1"/>
                </a:solidFill>
                <a:latin typeface="HG丸ｺﾞｼｯｸM-PRO" pitchFamily="50" charset="-128"/>
                <a:ea typeface="HG丸ｺﾞｼｯｸM-PRO" pitchFamily="50" charset="-128"/>
              </a:rPr>
              <a:t>③ 所得税額</a:t>
            </a:r>
          </a:p>
        </p:txBody>
      </p:sp>
      <p:sp>
        <p:nvSpPr>
          <p:cNvPr id="31" name="正方形/長方形 30"/>
          <p:cNvSpPr/>
          <p:nvPr/>
        </p:nvSpPr>
        <p:spPr>
          <a:xfrm>
            <a:off x="338138" y="4725988"/>
            <a:ext cx="8353425" cy="184308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2800" dirty="0">
              <a:solidFill>
                <a:srgbClr val="FF0000"/>
              </a:solidFill>
              <a:latin typeface="+mn-ea"/>
            </a:endParaRPr>
          </a:p>
        </p:txBody>
      </p:sp>
      <p:sp>
        <p:nvSpPr>
          <p:cNvPr id="18" name="正方形/長方形 17"/>
          <p:cNvSpPr/>
          <p:nvPr/>
        </p:nvSpPr>
        <p:spPr>
          <a:xfrm>
            <a:off x="3635375" y="1700213"/>
            <a:ext cx="4645025" cy="612775"/>
          </a:xfrm>
          <a:prstGeom prst="rect">
            <a:avLst/>
          </a:prstGeom>
          <a:noFill/>
          <a:ln w="63500">
            <a:solidFill>
              <a:srgbClr val="FF66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2800" dirty="0">
              <a:solidFill>
                <a:srgbClr val="FF0000"/>
              </a:solidFill>
              <a:latin typeface="+mn-ea"/>
            </a:endParaRPr>
          </a:p>
        </p:txBody>
      </p:sp>
      <p:sp>
        <p:nvSpPr>
          <p:cNvPr id="20" name="下矢印 19"/>
          <p:cNvSpPr/>
          <p:nvPr/>
        </p:nvSpPr>
        <p:spPr>
          <a:xfrm rot="4594886" flipH="1">
            <a:off x="4787900" y="3883025"/>
            <a:ext cx="573088" cy="1055688"/>
          </a:xfrm>
          <a:prstGeom prst="downArrow">
            <a:avLst>
              <a:gd name="adj1" fmla="val 50000"/>
              <a:gd name="adj2" fmla="val 50000"/>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2800" dirty="0">
              <a:solidFill>
                <a:srgbClr val="FF0000"/>
              </a:solidFill>
              <a:latin typeface="+mn-ea"/>
            </a:endParaRPr>
          </a:p>
        </p:txBody>
      </p:sp>
      <p:sp>
        <p:nvSpPr>
          <p:cNvPr id="19" name="正方形/長方形 18"/>
          <p:cNvSpPr/>
          <p:nvPr/>
        </p:nvSpPr>
        <p:spPr bwMode="auto">
          <a:xfrm>
            <a:off x="3132138" y="5821363"/>
            <a:ext cx="576262"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ja-JP" sz="4000" b="1" dirty="0">
                <a:solidFill>
                  <a:schemeClr val="tx1"/>
                </a:solidFill>
                <a:latin typeface="+mn-ea"/>
              </a:rPr>
              <a:t>×</a:t>
            </a:r>
            <a:endParaRPr lang="ja-JP" altLang="en-US" sz="4000" b="1" dirty="0">
              <a:solidFill>
                <a:schemeClr val="tx1"/>
              </a:solidFill>
              <a:latin typeface="+mn-ea"/>
            </a:endParaRPr>
          </a:p>
        </p:txBody>
      </p:sp>
      <p:sp>
        <p:nvSpPr>
          <p:cNvPr id="21" name="正方形/長方形 20"/>
          <p:cNvSpPr/>
          <p:nvPr/>
        </p:nvSpPr>
        <p:spPr bwMode="auto">
          <a:xfrm>
            <a:off x="3708400" y="5821363"/>
            <a:ext cx="1944688" cy="647700"/>
          </a:xfrm>
          <a:prstGeom prst="rect">
            <a:avLst/>
          </a:prstGeom>
          <a:solidFill>
            <a:srgbClr val="FFCCFF"/>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b="1" dirty="0">
                <a:solidFill>
                  <a:srgbClr val="58081B"/>
                </a:solidFill>
                <a:latin typeface="HG丸ｺﾞｼｯｸM-PRO" pitchFamily="50" charset="-128"/>
                <a:ea typeface="HG丸ｺﾞｼｯｸM-PRO" pitchFamily="50" charset="-128"/>
              </a:rPr>
              <a:t>２</a:t>
            </a:r>
            <a:r>
              <a:rPr lang="en-US" altLang="ja-JP" sz="2800" b="1" dirty="0">
                <a:solidFill>
                  <a:srgbClr val="58081B"/>
                </a:solidFill>
                <a:latin typeface="HG丸ｺﾞｼｯｸM-PRO" pitchFamily="50" charset="-128"/>
                <a:ea typeface="HG丸ｺﾞｼｯｸM-PRO" pitchFamily="50" charset="-128"/>
              </a:rPr>
              <a:t>.</a:t>
            </a:r>
            <a:r>
              <a:rPr lang="ja-JP" altLang="en-US" sz="2800" b="1" dirty="0">
                <a:solidFill>
                  <a:srgbClr val="58081B"/>
                </a:solidFill>
                <a:latin typeface="HG丸ｺﾞｼｯｸM-PRO" pitchFamily="50" charset="-128"/>
                <a:ea typeface="HG丸ｺﾞｼｯｸM-PRO" pitchFamily="50" charset="-128"/>
              </a:rPr>
              <a:t>１％</a:t>
            </a:r>
            <a:endParaRPr lang="en-US" altLang="ja-JP" sz="2800" b="1" dirty="0">
              <a:solidFill>
                <a:srgbClr val="58081B"/>
              </a:solidFill>
              <a:latin typeface="HG丸ｺﾞｼｯｸM-PRO" pitchFamily="50" charset="-128"/>
              <a:ea typeface="HG丸ｺﾞｼｯｸM-PRO" pitchFamily="50" charset="-128"/>
            </a:endParaRPr>
          </a:p>
        </p:txBody>
      </p:sp>
      <p:sp>
        <p:nvSpPr>
          <p:cNvPr id="24" name="正方形/長方形 23"/>
          <p:cNvSpPr/>
          <p:nvPr/>
        </p:nvSpPr>
        <p:spPr bwMode="auto">
          <a:xfrm>
            <a:off x="5651500" y="5676900"/>
            <a:ext cx="647700" cy="7921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3600" b="1" dirty="0">
                <a:solidFill>
                  <a:schemeClr val="tx1"/>
                </a:solidFill>
                <a:latin typeface="+mn-ea"/>
              </a:rPr>
              <a:t>＝</a:t>
            </a:r>
          </a:p>
        </p:txBody>
      </p:sp>
      <p:sp>
        <p:nvSpPr>
          <p:cNvPr id="32" name="正方形/長方形 31"/>
          <p:cNvSpPr/>
          <p:nvPr/>
        </p:nvSpPr>
        <p:spPr bwMode="auto">
          <a:xfrm>
            <a:off x="6300788" y="5819775"/>
            <a:ext cx="2232025" cy="647700"/>
          </a:xfrm>
          <a:prstGeom prst="rect">
            <a:avLst/>
          </a:prstGeom>
          <a:solidFill>
            <a:srgbClr val="FFCCFF"/>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600" b="1" dirty="0">
                <a:solidFill>
                  <a:schemeClr val="tx1"/>
                </a:solidFill>
                <a:latin typeface="HG丸ｺﾞｼｯｸM-PRO" pitchFamily="50" charset="-128"/>
                <a:ea typeface="HG丸ｺﾞｼｯｸM-PRO" pitchFamily="50" charset="-128"/>
              </a:rPr>
              <a:t>④復興特別所得税額</a:t>
            </a:r>
            <a:endParaRPr lang="en-US" altLang="ja-JP" sz="1600" b="1" dirty="0">
              <a:solidFill>
                <a:schemeClr val="tx1"/>
              </a:solidFill>
              <a:latin typeface="HG丸ｺﾞｼｯｸM-PRO" pitchFamily="50" charset="-128"/>
              <a:ea typeface="HG丸ｺﾞｼｯｸM-PRO" pitchFamily="50" charset="-128"/>
            </a:endParaRPr>
          </a:p>
          <a:p>
            <a:pPr algn="ctr" eaLnBrk="1" fontAlgn="auto" hangingPunct="1">
              <a:spcBef>
                <a:spcPts val="0"/>
              </a:spcBef>
              <a:spcAft>
                <a:spcPts val="0"/>
              </a:spcAft>
              <a:defRPr/>
            </a:pPr>
            <a:r>
              <a:rPr lang="ja-JP" altLang="en-US" sz="1600" b="1" dirty="0">
                <a:solidFill>
                  <a:schemeClr val="tx1"/>
                </a:solidFill>
                <a:latin typeface="HG丸ｺﾞｼｯｸM-PRO" pitchFamily="50" charset="-128"/>
                <a:ea typeface="HG丸ｺﾞｼｯｸM-PRO" pitchFamily="50" charset="-128"/>
              </a:rPr>
              <a:t>（平</a:t>
            </a:r>
            <a:r>
              <a:rPr lang="en-US" altLang="ja-JP" sz="1600" b="1" dirty="0">
                <a:solidFill>
                  <a:schemeClr val="tx1"/>
                </a:solidFill>
                <a:latin typeface="HG丸ｺﾞｼｯｸM-PRO" pitchFamily="50" charset="-128"/>
                <a:ea typeface="HG丸ｺﾞｼｯｸM-PRO" pitchFamily="50" charset="-128"/>
              </a:rPr>
              <a:t>25</a:t>
            </a:r>
            <a:r>
              <a:rPr lang="ja-JP" altLang="en-US" sz="1600" b="1" dirty="0">
                <a:solidFill>
                  <a:schemeClr val="tx1"/>
                </a:solidFill>
                <a:latin typeface="HG丸ｺﾞｼｯｸM-PRO" pitchFamily="50" charset="-128"/>
                <a:ea typeface="HG丸ｺﾞｼｯｸM-PRO" pitchFamily="50" charset="-128"/>
              </a:rPr>
              <a:t>年～平</a:t>
            </a:r>
            <a:r>
              <a:rPr lang="en-US" altLang="ja-JP" sz="1600" b="1" dirty="0">
                <a:solidFill>
                  <a:schemeClr val="tx1"/>
                </a:solidFill>
                <a:latin typeface="HG丸ｺﾞｼｯｸM-PRO" pitchFamily="50" charset="-128"/>
                <a:ea typeface="HG丸ｺﾞｼｯｸM-PRO" pitchFamily="50" charset="-128"/>
              </a:rPr>
              <a:t>49</a:t>
            </a:r>
            <a:r>
              <a:rPr lang="ja-JP" altLang="en-US" sz="1600" b="1" dirty="0">
                <a:solidFill>
                  <a:schemeClr val="tx1"/>
                </a:solidFill>
                <a:latin typeface="HG丸ｺﾞｼｯｸM-PRO" pitchFamily="50" charset="-128"/>
                <a:ea typeface="HG丸ｺﾞｼｯｸM-PRO" pitchFamily="50" charset="-128"/>
              </a:rPr>
              <a:t>年）</a:t>
            </a:r>
          </a:p>
        </p:txBody>
      </p:sp>
      <p:sp>
        <p:nvSpPr>
          <p:cNvPr id="34" name="正方形/長方形 33"/>
          <p:cNvSpPr/>
          <p:nvPr/>
        </p:nvSpPr>
        <p:spPr bwMode="auto">
          <a:xfrm>
            <a:off x="554038" y="5819775"/>
            <a:ext cx="2592387" cy="647700"/>
          </a:xfrm>
          <a:prstGeom prst="rect">
            <a:avLst/>
          </a:prstGeom>
          <a:solidFill>
            <a:srgbClr val="FFCCFF"/>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b="1" dirty="0">
                <a:solidFill>
                  <a:schemeClr val="tx1"/>
                </a:solidFill>
                <a:latin typeface="HG丸ｺﾞｼｯｸM-PRO" pitchFamily="50" charset="-128"/>
                <a:ea typeface="HG丸ｺﾞｼｯｸM-PRO" pitchFamily="50" charset="-128"/>
              </a:rPr>
              <a:t>③ 所得税額</a:t>
            </a:r>
          </a:p>
        </p:txBody>
      </p:sp>
      <p:sp>
        <p:nvSpPr>
          <p:cNvPr id="33816" name="コンテンツ プレースホルダ 2"/>
          <p:cNvSpPr txBox="1">
            <a:spLocks/>
          </p:cNvSpPr>
          <p:nvPr/>
        </p:nvSpPr>
        <p:spPr bwMode="auto">
          <a:xfrm rot="-5400000">
            <a:off x="1143794" y="1670844"/>
            <a:ext cx="1655762"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lstStyle>
            <a:lvl1pPr marL="342900" indent="-342900">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buClrTx/>
              <a:buSzTx/>
              <a:buFontTx/>
              <a:buNone/>
            </a:pPr>
            <a:r>
              <a:rPr lang="ja-JP" altLang="en-US" sz="1600" b="1">
                <a:latin typeface="BIZ UDPゴシック" panose="020B0400000000000000" pitchFamily="50" charset="-128"/>
                <a:ea typeface="BIZ UDPゴシック" panose="020B0400000000000000" pitchFamily="50" charset="-128"/>
              </a:rPr>
              <a:t>①所得金額の計算</a:t>
            </a:r>
            <a:endParaRPr lang="en-US" altLang="ja-JP" sz="1600" b="1">
              <a:latin typeface="BIZ UDPゴシック" panose="020B0400000000000000" pitchFamily="50" charset="-128"/>
              <a:ea typeface="BIZ UDPゴシック" panose="020B0400000000000000" pitchFamily="50" charset="-128"/>
            </a:endParaRPr>
          </a:p>
          <a:p>
            <a:pPr>
              <a:buClrTx/>
              <a:buSzTx/>
              <a:buFontTx/>
              <a:buNone/>
            </a:pPr>
            <a:r>
              <a:rPr lang="ja-JP" altLang="en-US" sz="1600" b="1">
                <a:latin typeface="BIZ UDPゴシック" panose="020B0400000000000000" pitchFamily="50" charset="-128"/>
                <a:ea typeface="BIZ UDPゴシック" panose="020B0400000000000000" pitchFamily="50" charset="-128"/>
              </a:rPr>
              <a:t>②課税所得金額の計算</a:t>
            </a:r>
            <a:endParaRPr lang="en-US" altLang="ja-JP" sz="1600" b="1">
              <a:latin typeface="BIZ UDPゴシック" panose="020B0400000000000000" pitchFamily="50" charset="-128"/>
              <a:ea typeface="BIZ UDPゴシック" panose="020B0400000000000000" pitchFamily="50" charset="-128"/>
            </a:endParaRPr>
          </a:p>
          <a:p>
            <a:pPr>
              <a:buClrTx/>
              <a:buSzTx/>
              <a:buFontTx/>
              <a:buNone/>
            </a:pPr>
            <a:r>
              <a:rPr lang="ja-JP" altLang="en-US" sz="1600" b="1">
                <a:latin typeface="BIZ UDPゴシック" panose="020B0400000000000000" pitchFamily="50" charset="-128"/>
                <a:ea typeface="BIZ UDPゴシック" panose="020B0400000000000000" pitchFamily="50" charset="-128"/>
              </a:rPr>
              <a:t>③所得税額の計算</a:t>
            </a:r>
            <a:endParaRPr lang="en-US" altLang="ja-JP" sz="1600" b="1">
              <a:latin typeface="BIZ UDPゴシック" panose="020B0400000000000000" pitchFamily="50" charset="-128"/>
              <a:ea typeface="BIZ UDPゴシック" panose="020B0400000000000000" pitchFamily="50" charset="-128"/>
            </a:endParaRPr>
          </a:p>
          <a:p>
            <a:pPr>
              <a:buClrTx/>
              <a:buSzTx/>
              <a:buFontTx/>
              <a:buNone/>
            </a:pPr>
            <a:r>
              <a:rPr lang="ja-JP" altLang="en-US" sz="1600" b="1">
                <a:latin typeface="BIZ UDPゴシック" panose="020B0400000000000000" pitchFamily="50" charset="-128"/>
                <a:ea typeface="BIZ UDPゴシック" panose="020B0400000000000000" pitchFamily="50" charset="-128"/>
              </a:rPr>
              <a:t>④復興特別所得税</a:t>
            </a:r>
            <a:endParaRPr lang="en-US" altLang="ja-JP" sz="1600" b="1">
              <a:latin typeface="BIZ UDPゴシック" panose="020B0400000000000000" pitchFamily="50" charset="-128"/>
              <a:ea typeface="BIZ UDPゴシック" panose="020B0400000000000000" pitchFamily="50" charset="-128"/>
            </a:endParaRPr>
          </a:p>
          <a:p>
            <a:pPr>
              <a:lnSpc>
                <a:spcPts val="1600"/>
              </a:lnSpc>
              <a:buClrTx/>
              <a:buSzTx/>
              <a:buFont typeface="Wingdings" panose="05000000000000000000" pitchFamily="2" charset="2"/>
              <a:buNone/>
            </a:pPr>
            <a:r>
              <a:rPr lang="ja-JP" altLang="en-US" sz="1600" b="1">
                <a:latin typeface="BIZ UDPゴシック" panose="020B0400000000000000" pitchFamily="50" charset="-128"/>
                <a:ea typeface="BIZ UDPゴシック" panose="020B0400000000000000" pitchFamily="50" charset="-128"/>
              </a:rPr>
              <a:t> （平成</a:t>
            </a:r>
            <a:r>
              <a:rPr lang="en-US" altLang="ja-JP" sz="1600" b="1">
                <a:latin typeface="BIZ UDPゴシック" panose="020B0400000000000000" pitchFamily="50" charset="-128"/>
                <a:ea typeface="BIZ UDPゴシック" panose="020B0400000000000000" pitchFamily="50" charset="-128"/>
              </a:rPr>
              <a:t>25</a:t>
            </a:r>
            <a:r>
              <a:rPr lang="ja-JP" altLang="en-US" sz="1600" b="1">
                <a:latin typeface="BIZ UDPゴシック" panose="020B0400000000000000" pitchFamily="50" charset="-128"/>
                <a:ea typeface="BIZ UDPゴシック" panose="020B0400000000000000" pitchFamily="50" charset="-128"/>
              </a:rPr>
              <a:t>年分から平成</a:t>
            </a:r>
            <a:r>
              <a:rPr lang="en-US" altLang="ja-JP" sz="1600" b="1">
                <a:latin typeface="BIZ UDPゴシック" panose="020B0400000000000000" pitchFamily="50" charset="-128"/>
                <a:ea typeface="BIZ UDPゴシック" panose="020B0400000000000000" pitchFamily="50" charset="-128"/>
              </a:rPr>
              <a:t>49</a:t>
            </a:r>
            <a:r>
              <a:rPr lang="ja-JP" altLang="en-US" sz="1600" b="1">
                <a:latin typeface="BIZ UDPゴシック" panose="020B0400000000000000" pitchFamily="50" charset="-128"/>
                <a:ea typeface="BIZ UDPゴシック" panose="020B0400000000000000" pitchFamily="50" charset="-128"/>
              </a:rPr>
              <a:t>年分まで）</a:t>
            </a:r>
          </a:p>
        </p:txBody>
      </p:sp>
      <p:sp>
        <p:nvSpPr>
          <p:cNvPr id="25" name="タイトル 2"/>
          <p:cNvSpPr>
            <a:spLocks noGrp="1"/>
          </p:cNvSpPr>
          <p:nvPr>
            <p:ph type="title"/>
          </p:nvPr>
        </p:nvSpPr>
        <p:spPr>
          <a:xfrm>
            <a:off x="0" y="2"/>
            <a:ext cx="9140400" cy="972000"/>
          </a:xfrm>
          <a:solidFill>
            <a:srgbClr val="0070C0"/>
          </a:solidFill>
        </p:spPr>
        <p:txBody>
          <a:bodyPr anchor="ctr">
            <a:normAutofit/>
          </a:bodyPr>
          <a:lstStyle/>
          <a:p>
            <a:pPr>
              <a:lnSpc>
                <a:spcPct val="150000"/>
              </a:lnSpc>
            </a:pPr>
            <a:r>
              <a:rPr lang="ja-JP" altLang="en-US" sz="3600" dirty="0" smtClean="0">
                <a:latin typeface="メイリオ" panose="020B0604030504040204" pitchFamily="50" charset="-128"/>
                <a:ea typeface="メイリオ" panose="020B0604030504040204" pitchFamily="50" charset="-128"/>
              </a:rPr>
              <a:t>所得税の計算方法</a:t>
            </a:r>
            <a:endParaRPr kumimoji="1" lang="ja-JP" altLang="en-US" sz="3200" b="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6829173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nodeType="afterGroup">
                            <p:stCondLst>
                              <p:cond delay="500"/>
                            </p:stCondLst>
                            <p:childTnLst>
                              <p:par>
                                <p:cTn id="11" presetID="26" presetClass="emph" presetSubtype="0" fill="hold" grpId="1" nodeType="afterEffect">
                                  <p:stCondLst>
                                    <p:cond delay="0"/>
                                  </p:stCondLst>
                                  <p:childTnLst>
                                    <p:animEffect transition="out" filter="fade">
                                      <p:cBhvr>
                                        <p:cTn id="12" dur="500" tmFilter="0, 0; .2, .5; .8, .5; 1, 0"/>
                                        <p:tgtEl>
                                          <p:spTgt spid="9"/>
                                        </p:tgtEl>
                                      </p:cBhvr>
                                    </p:animEffect>
                                    <p:animScale>
                                      <p:cBhvr>
                                        <p:cTn id="13" dur="250" autoRev="1" fill="hold"/>
                                        <p:tgtEl>
                                          <p:spTgt spid="9"/>
                                        </p:tgtEl>
                                      </p:cBhvr>
                                      <p:by x="105000" y="105000"/>
                                    </p:animScale>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nodeType="afterGroup">
                            <p:stCondLst>
                              <p:cond delay="500"/>
                            </p:stCondLst>
                            <p:childTnLst>
                              <p:par>
                                <p:cTn id="22" presetID="26" presetClass="emph" presetSubtype="0" fill="hold" grpId="1" nodeType="afterEffect">
                                  <p:stCondLst>
                                    <p:cond delay="0"/>
                                  </p:stCondLst>
                                  <p:childTnLst>
                                    <p:animEffect transition="out" filter="fade">
                                      <p:cBhvr>
                                        <p:cTn id="23" dur="500" tmFilter="0, 0; .2, .5; .8, .5; 1, 0"/>
                                        <p:tgtEl>
                                          <p:spTgt spid="11"/>
                                        </p:tgtEl>
                                      </p:cBhvr>
                                    </p:animEffect>
                                    <p:animScale>
                                      <p:cBhvr>
                                        <p:cTn id="24" dur="250" autoRev="1" fill="hold"/>
                                        <p:tgtEl>
                                          <p:spTgt spid="11"/>
                                        </p:tgtEl>
                                      </p:cBhvr>
                                      <p:by x="105000" y="105000"/>
                                    </p:animScale>
                                  </p:child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childTnLst>
                          </p:cTn>
                        </p:par>
                        <p:par>
                          <p:cTn id="32" fill="hold" nodeType="afterGroup">
                            <p:stCondLst>
                              <p:cond delay="500"/>
                            </p:stCondLst>
                            <p:childTnLst>
                              <p:par>
                                <p:cTn id="33" presetID="26" presetClass="emph" presetSubtype="0" fill="hold" grpId="1" nodeType="afterEffect">
                                  <p:stCondLst>
                                    <p:cond delay="0"/>
                                  </p:stCondLst>
                                  <p:childTnLst>
                                    <p:animEffect transition="out" filter="fade">
                                      <p:cBhvr>
                                        <p:cTn id="34" dur="500" tmFilter="0, 0; .2, .5; .8, .5; 1, 0"/>
                                        <p:tgtEl>
                                          <p:spTgt spid="12"/>
                                        </p:tgtEl>
                                      </p:cBhvr>
                                    </p:animEffect>
                                    <p:animScale>
                                      <p:cBhvr>
                                        <p:cTn id="35" dur="250" autoRev="1" fill="hold"/>
                                        <p:tgtEl>
                                          <p:spTgt spid="12"/>
                                        </p:tgtEl>
                                      </p:cBhvr>
                                      <p:by x="105000" y="105000"/>
                                    </p:animScale>
                                  </p:child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Effect transition="in" filter="fade">
                                      <p:cBhvr>
                                        <p:cTn id="42" dur="500"/>
                                        <p:tgtEl>
                                          <p:spTgt spid="1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linds(horizontal)">
                                      <p:cBhvr>
                                        <p:cTn id="47" dur="500"/>
                                        <p:tgtEl>
                                          <p:spTgt spid="14"/>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blinds(horizontal)">
                                      <p:cBhvr>
                                        <p:cTn id="50" dur="500"/>
                                        <p:tgtEl>
                                          <p:spTgt spid="13"/>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3"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500" fill="hold"/>
                                        <p:tgtEl>
                                          <p:spTgt spid="15"/>
                                        </p:tgtEl>
                                        <p:attrNameLst>
                                          <p:attrName>ppt_w</p:attrName>
                                        </p:attrNameLst>
                                      </p:cBhvr>
                                      <p:tavLst>
                                        <p:tav tm="0">
                                          <p:val>
                                            <p:fltVal val="0"/>
                                          </p:val>
                                        </p:tav>
                                        <p:tav tm="100000">
                                          <p:val>
                                            <p:strVal val="#ppt_w"/>
                                          </p:val>
                                        </p:tav>
                                      </p:tavLst>
                                    </p:anim>
                                    <p:anim calcmode="lin" valueType="num">
                                      <p:cBhvr>
                                        <p:cTn id="56" dur="500" fill="hold"/>
                                        <p:tgtEl>
                                          <p:spTgt spid="15"/>
                                        </p:tgtEl>
                                        <p:attrNameLst>
                                          <p:attrName>ppt_h</p:attrName>
                                        </p:attrNameLst>
                                      </p:cBhvr>
                                      <p:tavLst>
                                        <p:tav tm="0">
                                          <p:val>
                                            <p:fltVal val="0"/>
                                          </p:val>
                                        </p:tav>
                                        <p:tav tm="100000">
                                          <p:val>
                                            <p:strVal val="#ppt_h"/>
                                          </p:val>
                                        </p:tav>
                                      </p:tavLst>
                                    </p:anim>
                                    <p:animEffect transition="in" filter="fade">
                                      <p:cBhvr>
                                        <p:cTn id="57" dur="500"/>
                                        <p:tgtEl>
                                          <p:spTgt spid="15"/>
                                        </p:tgtEl>
                                      </p:cBhvr>
                                    </p:animEffect>
                                  </p:childTnLst>
                                </p:cTn>
                              </p:par>
                              <p:par>
                                <p:cTn id="58" presetID="53" presetClass="entr" presetSubtype="0"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 calcmode="lin" valueType="num">
                                      <p:cBhvr>
                                        <p:cTn id="60" dur="500" fill="hold"/>
                                        <p:tgtEl>
                                          <p:spTgt spid="22"/>
                                        </p:tgtEl>
                                        <p:attrNameLst>
                                          <p:attrName>ppt_w</p:attrName>
                                        </p:attrNameLst>
                                      </p:cBhvr>
                                      <p:tavLst>
                                        <p:tav tm="0">
                                          <p:val>
                                            <p:fltVal val="0"/>
                                          </p:val>
                                        </p:tav>
                                        <p:tav tm="100000">
                                          <p:val>
                                            <p:strVal val="#ppt_w"/>
                                          </p:val>
                                        </p:tav>
                                      </p:tavLst>
                                    </p:anim>
                                    <p:anim calcmode="lin" valueType="num">
                                      <p:cBhvr>
                                        <p:cTn id="61" dur="500" fill="hold"/>
                                        <p:tgtEl>
                                          <p:spTgt spid="22"/>
                                        </p:tgtEl>
                                        <p:attrNameLst>
                                          <p:attrName>ppt_h</p:attrName>
                                        </p:attrNameLst>
                                      </p:cBhvr>
                                      <p:tavLst>
                                        <p:tav tm="0">
                                          <p:val>
                                            <p:fltVal val="0"/>
                                          </p:val>
                                        </p:tav>
                                        <p:tav tm="100000">
                                          <p:val>
                                            <p:strVal val="#ppt_h"/>
                                          </p:val>
                                        </p:tav>
                                      </p:tavLst>
                                    </p:anim>
                                    <p:animEffect transition="in" filter="fade">
                                      <p:cBhvr>
                                        <p:cTn id="62" dur="500"/>
                                        <p:tgtEl>
                                          <p:spTgt spid="2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6" presetClass="emph" presetSubtype="0" fill="hold" grpId="1" nodeType="clickEffect">
                                  <p:stCondLst>
                                    <p:cond delay="0"/>
                                  </p:stCondLst>
                                  <p:childTnLst>
                                    <p:animEffect transition="out" filter="fade">
                                      <p:cBhvr>
                                        <p:cTn id="66" dur="500" tmFilter="0, 0; .2, .5; .8, .5; 1, 0"/>
                                        <p:tgtEl>
                                          <p:spTgt spid="15"/>
                                        </p:tgtEl>
                                      </p:cBhvr>
                                    </p:animEffect>
                                    <p:animScale>
                                      <p:cBhvr>
                                        <p:cTn id="67" dur="250" autoRev="1" fill="hold"/>
                                        <p:tgtEl>
                                          <p:spTgt spid="15"/>
                                        </p:tgtEl>
                                      </p:cBhvr>
                                      <p:by x="105000" y="105000"/>
                                    </p:animScale>
                                  </p:childTnLst>
                                </p:cTn>
                              </p:par>
                            </p:childTnLst>
                          </p:cTn>
                        </p:par>
                      </p:childTnLst>
                    </p:cTn>
                  </p:par>
                  <p:par>
                    <p:cTn id="68" fill="hold" nodeType="clickPar">
                      <p:stCondLst>
                        <p:cond delay="indefinite"/>
                      </p:stCondLst>
                      <p:childTnLst>
                        <p:par>
                          <p:cTn id="69" fill="hold" nodeType="withGroup">
                            <p:stCondLst>
                              <p:cond delay="0"/>
                            </p:stCondLst>
                            <p:childTnLst>
                              <p:par>
                                <p:cTn id="70" presetID="53" presetClass="entr" presetSubtype="0" fill="hold" grpId="0" nodeType="click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childTnLst>
                                </p:cTn>
                              </p:par>
                              <p:par>
                                <p:cTn id="75" presetID="26" presetClass="emph" presetSubtype="0" fill="hold" grpId="1" nodeType="withEffect">
                                  <p:stCondLst>
                                    <p:cond delay="0"/>
                                  </p:stCondLst>
                                  <p:childTnLst>
                                    <p:animEffect transition="out" filter="fade">
                                      <p:cBhvr>
                                        <p:cTn id="76" dur="500" tmFilter="0, 0; .2, .5; .8, .5; 1, 0"/>
                                        <p:tgtEl>
                                          <p:spTgt spid="22"/>
                                        </p:tgtEl>
                                      </p:cBhvr>
                                    </p:animEffect>
                                    <p:animScale>
                                      <p:cBhvr>
                                        <p:cTn id="77" dur="250" autoRev="1" fill="hold"/>
                                        <p:tgtEl>
                                          <p:spTgt spid="22"/>
                                        </p:tgtEl>
                                      </p:cBhvr>
                                      <p:by x="105000" y="105000"/>
                                    </p:animScale>
                                  </p:childTnLst>
                                </p:cTn>
                              </p:par>
                            </p:childTnLst>
                          </p:cTn>
                        </p:par>
                      </p:childTnLst>
                    </p:cTn>
                  </p:par>
                  <p:par>
                    <p:cTn id="78" fill="hold" nodeType="clickPar">
                      <p:stCondLst>
                        <p:cond delay="indefinite"/>
                      </p:stCondLst>
                      <p:childTnLst>
                        <p:par>
                          <p:cTn id="79" fill="hold" nodeType="withGroup">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blinds(horizontal)">
                                      <p:cBhvr>
                                        <p:cTn id="82" dur="500"/>
                                        <p:tgtEl>
                                          <p:spTgt spid="20"/>
                                        </p:tgtEl>
                                      </p:cBhvr>
                                    </p:animEffect>
                                  </p:childTnLst>
                                </p:cTn>
                              </p:par>
                              <p:par>
                                <p:cTn id="83" presetID="53" presetClass="entr" presetSubtype="0"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par>
                                <p:cTn id="88" presetID="53" presetClass="entr" presetSubtype="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0"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childTnLst>
                                </p:cTn>
                              </p:par>
                              <p:par>
                                <p:cTn id="98" presetID="53" presetClass="entr" presetSubtype="0"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500" fill="hold"/>
                                        <p:tgtEl>
                                          <p:spTgt spid="28"/>
                                        </p:tgtEl>
                                        <p:attrNameLst>
                                          <p:attrName>ppt_w</p:attrName>
                                        </p:attrNameLst>
                                      </p:cBhvr>
                                      <p:tavLst>
                                        <p:tav tm="0">
                                          <p:val>
                                            <p:fltVal val="0"/>
                                          </p:val>
                                        </p:tav>
                                        <p:tav tm="100000">
                                          <p:val>
                                            <p:strVal val="#ppt_w"/>
                                          </p:val>
                                        </p:tav>
                                      </p:tavLst>
                                    </p:anim>
                                    <p:anim calcmode="lin" valueType="num">
                                      <p:cBhvr>
                                        <p:cTn id="101" dur="500" fill="hold"/>
                                        <p:tgtEl>
                                          <p:spTgt spid="28"/>
                                        </p:tgtEl>
                                        <p:attrNameLst>
                                          <p:attrName>ppt_h</p:attrName>
                                        </p:attrNameLst>
                                      </p:cBhvr>
                                      <p:tavLst>
                                        <p:tav tm="0">
                                          <p:val>
                                            <p:fltVal val="0"/>
                                          </p:val>
                                        </p:tav>
                                        <p:tav tm="100000">
                                          <p:val>
                                            <p:strVal val="#ppt_h"/>
                                          </p:val>
                                        </p:tav>
                                      </p:tavLst>
                                    </p:anim>
                                    <p:animEffect transition="in" filter="fade">
                                      <p:cBhvr>
                                        <p:cTn id="102" dur="500"/>
                                        <p:tgtEl>
                                          <p:spTgt spid="28"/>
                                        </p:tgtEl>
                                      </p:cBhvr>
                                    </p:animEffect>
                                  </p:childTnLst>
                                </p:cTn>
                              </p:par>
                              <p:par>
                                <p:cTn id="103" presetID="53" presetClass="entr" presetSubtype="0" fill="hold" grpId="0" nodeType="withEffect">
                                  <p:stCondLst>
                                    <p:cond delay="0"/>
                                  </p:stCondLst>
                                  <p:childTnLst>
                                    <p:set>
                                      <p:cBhvr>
                                        <p:cTn id="104" dur="1" fill="hold">
                                          <p:stCondLst>
                                            <p:cond delay="0"/>
                                          </p:stCondLst>
                                        </p:cTn>
                                        <p:tgtEl>
                                          <p:spTgt spid="29"/>
                                        </p:tgtEl>
                                        <p:attrNameLst>
                                          <p:attrName>style.visibility</p:attrName>
                                        </p:attrNameLst>
                                      </p:cBhvr>
                                      <p:to>
                                        <p:strVal val="visible"/>
                                      </p:to>
                                    </p:set>
                                    <p:anim calcmode="lin" valueType="num">
                                      <p:cBhvr>
                                        <p:cTn id="105" dur="500" fill="hold"/>
                                        <p:tgtEl>
                                          <p:spTgt spid="29"/>
                                        </p:tgtEl>
                                        <p:attrNameLst>
                                          <p:attrName>ppt_w</p:attrName>
                                        </p:attrNameLst>
                                      </p:cBhvr>
                                      <p:tavLst>
                                        <p:tav tm="0">
                                          <p:val>
                                            <p:fltVal val="0"/>
                                          </p:val>
                                        </p:tav>
                                        <p:tav tm="100000">
                                          <p:val>
                                            <p:strVal val="#ppt_w"/>
                                          </p:val>
                                        </p:tav>
                                      </p:tavLst>
                                    </p:anim>
                                    <p:anim calcmode="lin" valueType="num">
                                      <p:cBhvr>
                                        <p:cTn id="106" dur="500" fill="hold"/>
                                        <p:tgtEl>
                                          <p:spTgt spid="29"/>
                                        </p:tgtEl>
                                        <p:attrNameLst>
                                          <p:attrName>ppt_h</p:attrName>
                                        </p:attrNameLst>
                                      </p:cBhvr>
                                      <p:tavLst>
                                        <p:tav tm="0">
                                          <p:val>
                                            <p:fltVal val="0"/>
                                          </p:val>
                                        </p:tav>
                                        <p:tav tm="100000">
                                          <p:val>
                                            <p:strVal val="#ppt_h"/>
                                          </p:val>
                                        </p:tav>
                                      </p:tavLst>
                                    </p:anim>
                                    <p:animEffect transition="in" filter="fade">
                                      <p:cBhvr>
                                        <p:cTn id="107" dur="500"/>
                                        <p:tgtEl>
                                          <p:spTgt spid="29"/>
                                        </p:tgtEl>
                                      </p:cBhvr>
                                    </p:animEffect>
                                  </p:childTnLst>
                                </p:cTn>
                              </p:par>
                              <p:par>
                                <p:cTn id="108" presetID="53" presetClass="entr" presetSubtype="0" fill="hold" grpId="0" nodeType="withEffect">
                                  <p:stCondLst>
                                    <p:cond delay="0"/>
                                  </p:stCondLst>
                                  <p:childTnLst>
                                    <p:set>
                                      <p:cBhvr>
                                        <p:cTn id="109" dur="1" fill="hold">
                                          <p:stCondLst>
                                            <p:cond delay="0"/>
                                          </p:stCondLst>
                                        </p:cTn>
                                        <p:tgtEl>
                                          <p:spTgt spid="30"/>
                                        </p:tgtEl>
                                        <p:attrNameLst>
                                          <p:attrName>style.visibility</p:attrName>
                                        </p:attrNameLst>
                                      </p:cBhvr>
                                      <p:to>
                                        <p:strVal val="visible"/>
                                      </p:to>
                                    </p:set>
                                    <p:anim calcmode="lin" valueType="num">
                                      <p:cBhvr>
                                        <p:cTn id="110" dur="500" fill="hold"/>
                                        <p:tgtEl>
                                          <p:spTgt spid="30"/>
                                        </p:tgtEl>
                                        <p:attrNameLst>
                                          <p:attrName>ppt_w</p:attrName>
                                        </p:attrNameLst>
                                      </p:cBhvr>
                                      <p:tavLst>
                                        <p:tav tm="0">
                                          <p:val>
                                            <p:fltVal val="0"/>
                                          </p:val>
                                        </p:tav>
                                        <p:tav tm="100000">
                                          <p:val>
                                            <p:strVal val="#ppt_w"/>
                                          </p:val>
                                        </p:tav>
                                      </p:tavLst>
                                    </p:anim>
                                    <p:anim calcmode="lin" valueType="num">
                                      <p:cBhvr>
                                        <p:cTn id="111" dur="500" fill="hold"/>
                                        <p:tgtEl>
                                          <p:spTgt spid="30"/>
                                        </p:tgtEl>
                                        <p:attrNameLst>
                                          <p:attrName>ppt_h</p:attrName>
                                        </p:attrNameLst>
                                      </p:cBhvr>
                                      <p:tavLst>
                                        <p:tav tm="0">
                                          <p:val>
                                            <p:fltVal val="0"/>
                                          </p:val>
                                        </p:tav>
                                        <p:tav tm="100000">
                                          <p:val>
                                            <p:strVal val="#ppt_h"/>
                                          </p:val>
                                        </p:tav>
                                      </p:tavLst>
                                    </p:anim>
                                    <p:animEffect transition="in" filter="fade">
                                      <p:cBhvr>
                                        <p:cTn id="112" dur="500"/>
                                        <p:tgtEl>
                                          <p:spTgt spid="30"/>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53" presetClass="entr" presetSubtype="0" fill="hold" grpId="0" nodeType="clickEffect">
                                  <p:stCondLst>
                                    <p:cond delay="0"/>
                                  </p:stCondLst>
                                  <p:childTnLst>
                                    <p:set>
                                      <p:cBhvr>
                                        <p:cTn id="116" dur="1" fill="hold">
                                          <p:stCondLst>
                                            <p:cond delay="0"/>
                                          </p:stCondLst>
                                        </p:cTn>
                                        <p:tgtEl>
                                          <p:spTgt spid="19"/>
                                        </p:tgtEl>
                                        <p:attrNameLst>
                                          <p:attrName>style.visibility</p:attrName>
                                        </p:attrNameLst>
                                      </p:cBhvr>
                                      <p:to>
                                        <p:strVal val="visible"/>
                                      </p:to>
                                    </p:set>
                                    <p:anim calcmode="lin" valueType="num">
                                      <p:cBhvr>
                                        <p:cTn id="117" dur="500" fill="hold"/>
                                        <p:tgtEl>
                                          <p:spTgt spid="19"/>
                                        </p:tgtEl>
                                        <p:attrNameLst>
                                          <p:attrName>ppt_w</p:attrName>
                                        </p:attrNameLst>
                                      </p:cBhvr>
                                      <p:tavLst>
                                        <p:tav tm="0">
                                          <p:val>
                                            <p:fltVal val="0"/>
                                          </p:val>
                                        </p:tav>
                                        <p:tav tm="100000">
                                          <p:val>
                                            <p:strVal val="#ppt_w"/>
                                          </p:val>
                                        </p:tav>
                                      </p:tavLst>
                                    </p:anim>
                                    <p:anim calcmode="lin" valueType="num">
                                      <p:cBhvr>
                                        <p:cTn id="118" dur="500" fill="hold"/>
                                        <p:tgtEl>
                                          <p:spTgt spid="19"/>
                                        </p:tgtEl>
                                        <p:attrNameLst>
                                          <p:attrName>ppt_h</p:attrName>
                                        </p:attrNameLst>
                                      </p:cBhvr>
                                      <p:tavLst>
                                        <p:tav tm="0">
                                          <p:val>
                                            <p:fltVal val="0"/>
                                          </p:val>
                                        </p:tav>
                                        <p:tav tm="100000">
                                          <p:val>
                                            <p:strVal val="#ppt_h"/>
                                          </p:val>
                                        </p:tav>
                                      </p:tavLst>
                                    </p:anim>
                                    <p:animEffect transition="in" filter="fade">
                                      <p:cBhvr>
                                        <p:cTn id="119" dur="500"/>
                                        <p:tgtEl>
                                          <p:spTgt spid="19"/>
                                        </p:tgtEl>
                                      </p:cBhvr>
                                    </p:animEffect>
                                  </p:childTnLst>
                                </p:cTn>
                              </p:par>
                              <p:par>
                                <p:cTn id="120" presetID="53" presetClass="entr" presetSubtype="0" fill="hold" grpId="0" nodeType="withEffect">
                                  <p:stCondLst>
                                    <p:cond delay="0"/>
                                  </p:stCondLst>
                                  <p:childTnLst>
                                    <p:set>
                                      <p:cBhvr>
                                        <p:cTn id="121" dur="1" fill="hold">
                                          <p:stCondLst>
                                            <p:cond delay="0"/>
                                          </p:stCondLst>
                                        </p:cTn>
                                        <p:tgtEl>
                                          <p:spTgt spid="21"/>
                                        </p:tgtEl>
                                        <p:attrNameLst>
                                          <p:attrName>style.visibility</p:attrName>
                                        </p:attrNameLst>
                                      </p:cBhvr>
                                      <p:to>
                                        <p:strVal val="visible"/>
                                      </p:to>
                                    </p:set>
                                    <p:anim calcmode="lin" valueType="num">
                                      <p:cBhvr>
                                        <p:cTn id="122" dur="500" fill="hold"/>
                                        <p:tgtEl>
                                          <p:spTgt spid="21"/>
                                        </p:tgtEl>
                                        <p:attrNameLst>
                                          <p:attrName>ppt_w</p:attrName>
                                        </p:attrNameLst>
                                      </p:cBhvr>
                                      <p:tavLst>
                                        <p:tav tm="0">
                                          <p:val>
                                            <p:fltVal val="0"/>
                                          </p:val>
                                        </p:tav>
                                        <p:tav tm="100000">
                                          <p:val>
                                            <p:strVal val="#ppt_w"/>
                                          </p:val>
                                        </p:tav>
                                      </p:tavLst>
                                    </p:anim>
                                    <p:anim calcmode="lin" valueType="num">
                                      <p:cBhvr>
                                        <p:cTn id="123" dur="500" fill="hold"/>
                                        <p:tgtEl>
                                          <p:spTgt spid="21"/>
                                        </p:tgtEl>
                                        <p:attrNameLst>
                                          <p:attrName>ppt_h</p:attrName>
                                        </p:attrNameLst>
                                      </p:cBhvr>
                                      <p:tavLst>
                                        <p:tav tm="0">
                                          <p:val>
                                            <p:fltVal val="0"/>
                                          </p:val>
                                        </p:tav>
                                        <p:tav tm="100000">
                                          <p:val>
                                            <p:strVal val="#ppt_h"/>
                                          </p:val>
                                        </p:tav>
                                      </p:tavLst>
                                    </p:anim>
                                    <p:animEffect transition="in" filter="fade">
                                      <p:cBhvr>
                                        <p:cTn id="124" dur="500"/>
                                        <p:tgtEl>
                                          <p:spTgt spid="21"/>
                                        </p:tgtEl>
                                      </p:cBhvr>
                                    </p:animEffect>
                                  </p:childTnLst>
                                </p:cTn>
                              </p:par>
                              <p:par>
                                <p:cTn id="125" presetID="53" presetClass="entr" presetSubtype="0" fill="hold" grpId="0" nodeType="withEffect">
                                  <p:stCondLst>
                                    <p:cond delay="0"/>
                                  </p:stCondLst>
                                  <p:childTnLst>
                                    <p:set>
                                      <p:cBhvr>
                                        <p:cTn id="126" dur="1" fill="hold">
                                          <p:stCondLst>
                                            <p:cond delay="0"/>
                                          </p:stCondLst>
                                        </p:cTn>
                                        <p:tgtEl>
                                          <p:spTgt spid="24"/>
                                        </p:tgtEl>
                                        <p:attrNameLst>
                                          <p:attrName>style.visibility</p:attrName>
                                        </p:attrNameLst>
                                      </p:cBhvr>
                                      <p:to>
                                        <p:strVal val="visible"/>
                                      </p:to>
                                    </p:set>
                                    <p:anim calcmode="lin" valueType="num">
                                      <p:cBhvr>
                                        <p:cTn id="127" dur="500" fill="hold"/>
                                        <p:tgtEl>
                                          <p:spTgt spid="24"/>
                                        </p:tgtEl>
                                        <p:attrNameLst>
                                          <p:attrName>ppt_w</p:attrName>
                                        </p:attrNameLst>
                                      </p:cBhvr>
                                      <p:tavLst>
                                        <p:tav tm="0">
                                          <p:val>
                                            <p:fltVal val="0"/>
                                          </p:val>
                                        </p:tav>
                                        <p:tav tm="100000">
                                          <p:val>
                                            <p:strVal val="#ppt_w"/>
                                          </p:val>
                                        </p:tav>
                                      </p:tavLst>
                                    </p:anim>
                                    <p:anim calcmode="lin" valueType="num">
                                      <p:cBhvr>
                                        <p:cTn id="128" dur="500" fill="hold"/>
                                        <p:tgtEl>
                                          <p:spTgt spid="24"/>
                                        </p:tgtEl>
                                        <p:attrNameLst>
                                          <p:attrName>ppt_h</p:attrName>
                                        </p:attrNameLst>
                                      </p:cBhvr>
                                      <p:tavLst>
                                        <p:tav tm="0">
                                          <p:val>
                                            <p:fltVal val="0"/>
                                          </p:val>
                                        </p:tav>
                                        <p:tav tm="100000">
                                          <p:val>
                                            <p:strVal val="#ppt_h"/>
                                          </p:val>
                                        </p:tav>
                                      </p:tavLst>
                                    </p:anim>
                                    <p:animEffect transition="in" filter="fade">
                                      <p:cBhvr>
                                        <p:cTn id="129" dur="500"/>
                                        <p:tgtEl>
                                          <p:spTgt spid="24"/>
                                        </p:tgtEl>
                                      </p:cBhvr>
                                    </p:animEffect>
                                  </p:childTnLst>
                                </p:cTn>
                              </p:par>
                              <p:par>
                                <p:cTn id="130" presetID="53" presetClass="entr" presetSubtype="0" fill="hold" grpId="0" nodeType="withEffect">
                                  <p:stCondLst>
                                    <p:cond delay="0"/>
                                  </p:stCondLst>
                                  <p:childTnLst>
                                    <p:set>
                                      <p:cBhvr>
                                        <p:cTn id="131" dur="1" fill="hold">
                                          <p:stCondLst>
                                            <p:cond delay="0"/>
                                          </p:stCondLst>
                                        </p:cTn>
                                        <p:tgtEl>
                                          <p:spTgt spid="32"/>
                                        </p:tgtEl>
                                        <p:attrNameLst>
                                          <p:attrName>style.visibility</p:attrName>
                                        </p:attrNameLst>
                                      </p:cBhvr>
                                      <p:to>
                                        <p:strVal val="visible"/>
                                      </p:to>
                                    </p:set>
                                    <p:anim calcmode="lin" valueType="num">
                                      <p:cBhvr>
                                        <p:cTn id="132" dur="500" fill="hold"/>
                                        <p:tgtEl>
                                          <p:spTgt spid="32"/>
                                        </p:tgtEl>
                                        <p:attrNameLst>
                                          <p:attrName>ppt_w</p:attrName>
                                        </p:attrNameLst>
                                      </p:cBhvr>
                                      <p:tavLst>
                                        <p:tav tm="0">
                                          <p:val>
                                            <p:fltVal val="0"/>
                                          </p:val>
                                        </p:tav>
                                        <p:tav tm="100000">
                                          <p:val>
                                            <p:strVal val="#ppt_w"/>
                                          </p:val>
                                        </p:tav>
                                      </p:tavLst>
                                    </p:anim>
                                    <p:anim calcmode="lin" valueType="num">
                                      <p:cBhvr>
                                        <p:cTn id="133" dur="500" fill="hold"/>
                                        <p:tgtEl>
                                          <p:spTgt spid="32"/>
                                        </p:tgtEl>
                                        <p:attrNameLst>
                                          <p:attrName>ppt_h</p:attrName>
                                        </p:attrNameLst>
                                      </p:cBhvr>
                                      <p:tavLst>
                                        <p:tav tm="0">
                                          <p:val>
                                            <p:fltVal val="0"/>
                                          </p:val>
                                        </p:tav>
                                        <p:tav tm="100000">
                                          <p:val>
                                            <p:strVal val="#ppt_h"/>
                                          </p:val>
                                        </p:tav>
                                      </p:tavLst>
                                    </p:anim>
                                    <p:animEffect transition="in" filter="fade">
                                      <p:cBhvr>
                                        <p:cTn id="134" dur="500"/>
                                        <p:tgtEl>
                                          <p:spTgt spid="32"/>
                                        </p:tgtEl>
                                      </p:cBhvr>
                                    </p:animEffect>
                                  </p:childTnLst>
                                </p:cTn>
                              </p:par>
                              <p:par>
                                <p:cTn id="135" presetID="53" presetClass="entr" presetSubtype="0" fill="hold" grpId="0" nodeType="withEffect">
                                  <p:stCondLst>
                                    <p:cond delay="0"/>
                                  </p:stCondLst>
                                  <p:childTnLst>
                                    <p:set>
                                      <p:cBhvr>
                                        <p:cTn id="136" dur="1" fill="hold">
                                          <p:stCondLst>
                                            <p:cond delay="0"/>
                                          </p:stCondLst>
                                        </p:cTn>
                                        <p:tgtEl>
                                          <p:spTgt spid="34"/>
                                        </p:tgtEl>
                                        <p:attrNameLst>
                                          <p:attrName>style.visibility</p:attrName>
                                        </p:attrNameLst>
                                      </p:cBhvr>
                                      <p:to>
                                        <p:strVal val="visible"/>
                                      </p:to>
                                    </p:set>
                                    <p:anim calcmode="lin" valueType="num">
                                      <p:cBhvr>
                                        <p:cTn id="137" dur="500" fill="hold"/>
                                        <p:tgtEl>
                                          <p:spTgt spid="34"/>
                                        </p:tgtEl>
                                        <p:attrNameLst>
                                          <p:attrName>ppt_w</p:attrName>
                                        </p:attrNameLst>
                                      </p:cBhvr>
                                      <p:tavLst>
                                        <p:tav tm="0">
                                          <p:val>
                                            <p:fltVal val="0"/>
                                          </p:val>
                                        </p:tav>
                                        <p:tav tm="100000">
                                          <p:val>
                                            <p:strVal val="#ppt_w"/>
                                          </p:val>
                                        </p:tav>
                                      </p:tavLst>
                                    </p:anim>
                                    <p:anim calcmode="lin" valueType="num">
                                      <p:cBhvr>
                                        <p:cTn id="138" dur="500" fill="hold"/>
                                        <p:tgtEl>
                                          <p:spTgt spid="34"/>
                                        </p:tgtEl>
                                        <p:attrNameLst>
                                          <p:attrName>ppt_h</p:attrName>
                                        </p:attrNameLst>
                                      </p:cBhvr>
                                      <p:tavLst>
                                        <p:tav tm="0">
                                          <p:val>
                                            <p:fltVal val="0"/>
                                          </p:val>
                                        </p:tav>
                                        <p:tav tm="100000">
                                          <p:val>
                                            <p:strVal val="#ppt_h"/>
                                          </p:val>
                                        </p:tav>
                                      </p:tavLst>
                                    </p:anim>
                                    <p:animEffect transition="in" filter="fade">
                                      <p:cBhvr>
                                        <p:cTn id="13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1" grpId="0" animBg="1"/>
      <p:bldP spid="11" grpId="1" animBg="1"/>
      <p:bldP spid="12" grpId="0" animBg="1"/>
      <p:bldP spid="12" grpId="1" animBg="1"/>
      <p:bldP spid="13" grpId="0" animBg="1"/>
      <p:bldP spid="14" grpId="0" animBg="1"/>
      <p:bldP spid="15" grpId="0" animBg="1"/>
      <p:bldP spid="15" grpId="1" animBg="1"/>
      <p:bldP spid="22" grpId="0" animBg="1"/>
      <p:bldP spid="22" grpId="1" animBg="1"/>
      <p:bldP spid="23" grpId="0" animBg="1"/>
      <p:bldP spid="26" grpId="0" animBg="1"/>
      <p:bldP spid="27" grpId="0"/>
      <p:bldP spid="28" grpId="0" animBg="1"/>
      <p:bldP spid="29" grpId="0"/>
      <p:bldP spid="30" grpId="0" animBg="1"/>
      <p:bldP spid="31" grpId="0" animBg="1"/>
      <p:bldP spid="18" grpId="0" animBg="1"/>
      <p:bldP spid="20" grpId="0" animBg="1"/>
      <p:bldP spid="19" grpId="0"/>
      <p:bldP spid="21" grpId="0" animBg="1"/>
      <p:bldP spid="24" grpId="0"/>
      <p:bldP spid="32" grpId="0" animBg="1"/>
      <p:bldP spid="3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タイトル 1"/>
          <p:cNvSpPr>
            <a:spLocks noGrp="1"/>
          </p:cNvSpPr>
          <p:nvPr>
            <p:ph type="title"/>
          </p:nvPr>
        </p:nvSpPr>
        <p:spPr>
          <a:xfrm>
            <a:off x="107504" y="1154661"/>
            <a:ext cx="5831656" cy="457200"/>
          </a:xfrm>
          <a:noFill/>
        </p:spPr>
        <p:txBody>
          <a:bodyPr lIns="91440" rIns="91440">
            <a:normAutofit/>
          </a:bodyPr>
          <a:lstStyle/>
          <a:p>
            <a:pPr algn="ctr">
              <a:defRPr/>
            </a:pPr>
            <a:r>
              <a:rPr lang="ja-JP" altLang="en-US" dirty="0" smtClean="0">
                <a:solidFill>
                  <a:schemeClr val="tx1">
                    <a:lumMod val="95000"/>
                    <a:lumOff val="5000"/>
                  </a:schemeClr>
                </a:solidFill>
                <a:latin typeface="メイリオ" panose="020B0604030504040204" pitchFamily="50" charset="-128"/>
                <a:ea typeface="メイリオ" panose="020B0604030504040204" pitchFamily="50" charset="-128"/>
              </a:rPr>
              <a:t>○ 消費税及び地方消費税の負担と納付の流れ</a:t>
            </a:r>
          </a:p>
        </p:txBody>
      </p:sp>
      <p:pic>
        <p:nvPicPr>
          <p:cNvPr id="35844" name="図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650" y="1628775"/>
            <a:ext cx="7559675" cy="476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タイトル 2"/>
          <p:cNvSpPr txBox="1">
            <a:spLocks/>
          </p:cNvSpPr>
          <p:nvPr/>
        </p:nvSpPr>
        <p:spPr>
          <a:xfrm>
            <a:off x="0" y="2"/>
            <a:ext cx="9140400" cy="972000"/>
          </a:xfrm>
          <a:prstGeom prst="rect">
            <a:avLst/>
          </a:prstGeom>
          <a:solidFill>
            <a:srgbClr val="0070C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2000" b="1" kern="1200">
                <a:solidFill>
                  <a:schemeClr val="bg1"/>
                </a:solidFill>
                <a:latin typeface="HG丸ｺﾞｼｯｸM-PRO" panose="020F0600000000000000" pitchFamily="50" charset="-128"/>
                <a:ea typeface="HG丸ｺﾞｼｯｸM-PRO" panose="020F0600000000000000" pitchFamily="50" charset="-128"/>
                <a:cs typeface="+mj-cs"/>
              </a:defRPr>
            </a:lvl1pPr>
          </a:lstStyle>
          <a:p>
            <a:pPr fontAlgn="auto">
              <a:lnSpc>
                <a:spcPct val="150000"/>
              </a:lnSpc>
              <a:spcAft>
                <a:spcPts val="0"/>
              </a:spcAft>
            </a:pPr>
            <a:r>
              <a:rPr lang="ja-JP" altLang="en-US" sz="3600" dirty="0" smtClean="0">
                <a:latin typeface="メイリオ" panose="020B0604030504040204" pitchFamily="50" charset="-128"/>
                <a:ea typeface="メイリオ" panose="020B0604030504040204" pitchFamily="50" charset="-128"/>
              </a:rPr>
              <a:t>消費税の仕組み</a:t>
            </a:r>
            <a:endParaRPr lang="ja-JP" altLang="en-US" sz="3200" b="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4090364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nvPr>
        </p:nvGraphicFramePr>
        <p:xfrm>
          <a:off x="395288" y="1065972"/>
          <a:ext cx="8353425" cy="5616052"/>
        </p:xfrm>
        <a:graphic>
          <a:graphicData uri="http://schemas.openxmlformats.org/drawingml/2006/table">
            <a:tbl>
              <a:tblPr firstRow="1" bandRow="1">
                <a:tableStyleId>{5940675A-B579-460E-94D1-54222C63F5DA}</a:tableStyleId>
              </a:tblPr>
              <a:tblGrid>
                <a:gridCol w="367847"/>
                <a:gridCol w="1256989"/>
                <a:gridCol w="3327324"/>
                <a:gridCol w="3401265"/>
              </a:tblGrid>
              <a:tr h="644245">
                <a:tc gridSpan="2">
                  <a:txBody>
                    <a:bodyPr/>
                    <a:lstStyle/>
                    <a:p>
                      <a:pPr algn="ctr"/>
                      <a:r>
                        <a:rPr kumimoji="1" lang="ja-JP" altLang="en-US" sz="2000" dirty="0" smtClean="0">
                          <a:latin typeface="HG丸ｺﾞｼｯｸM-PRO" pitchFamily="50" charset="-128"/>
                          <a:ea typeface="HG丸ｺﾞｼｯｸM-PRO" pitchFamily="50" charset="-128"/>
                        </a:rPr>
                        <a:t>税　　　目</a:t>
                      </a:r>
                    </a:p>
                  </a:txBody>
                  <a:tcPr marL="91445" marR="91445" marT="45728" marB="45728" anchor="ctr"/>
                </a:tc>
                <a:tc hMerge="1">
                  <a:txBody>
                    <a:bodyPr/>
                    <a:lstStyle/>
                    <a:p>
                      <a:pPr algn="ctr"/>
                      <a:endParaRPr kumimoji="1" lang="ja-JP" altLang="en-US" sz="2000" dirty="0" smtClean="0"/>
                    </a:p>
                  </a:txBody>
                  <a:tcPr anchor="ctr"/>
                </a:tc>
                <a:tc>
                  <a:txBody>
                    <a:bodyPr/>
                    <a:lstStyle/>
                    <a:p>
                      <a:pPr algn="ctr"/>
                      <a:r>
                        <a:rPr kumimoji="1" lang="ja-JP" altLang="en-US" sz="3200" b="1" dirty="0" smtClean="0">
                          <a:solidFill>
                            <a:schemeClr val="tx1"/>
                          </a:solidFill>
                          <a:effectLst/>
                          <a:latin typeface="HG丸ｺﾞｼｯｸM-PRO" pitchFamily="50" charset="-128"/>
                          <a:ea typeface="HG丸ｺﾞｼｯｸM-PRO" pitchFamily="50" charset="-128"/>
                        </a:rPr>
                        <a:t>所　得　税</a:t>
                      </a:r>
                      <a:endParaRPr kumimoji="1" lang="ja-JP" altLang="en-US" sz="3200" b="1" dirty="0">
                        <a:solidFill>
                          <a:schemeClr val="tx1"/>
                        </a:solidFill>
                        <a:effectLst/>
                        <a:latin typeface="HG丸ｺﾞｼｯｸM-PRO" pitchFamily="50" charset="-128"/>
                        <a:ea typeface="HG丸ｺﾞｼｯｸM-PRO" pitchFamily="50" charset="-128"/>
                      </a:endParaRPr>
                    </a:p>
                  </a:txBody>
                  <a:tcPr marL="91445" marR="91445" marT="45728" marB="45728" anchor="ctr">
                    <a:solidFill>
                      <a:srgbClr val="CCFF99"/>
                    </a:solidFill>
                  </a:tcPr>
                </a:tc>
                <a:tc>
                  <a:txBody>
                    <a:bodyPr/>
                    <a:lstStyle/>
                    <a:p>
                      <a:pPr algn="ctr"/>
                      <a:r>
                        <a:rPr kumimoji="1" lang="ja-JP" altLang="en-US" sz="3200" b="1" dirty="0" smtClean="0">
                          <a:solidFill>
                            <a:schemeClr val="tx1"/>
                          </a:solidFill>
                          <a:effectLst/>
                          <a:latin typeface="HG丸ｺﾞｼｯｸM-PRO" pitchFamily="50" charset="-128"/>
                          <a:ea typeface="HG丸ｺﾞｼｯｸM-PRO" pitchFamily="50" charset="-128"/>
                        </a:rPr>
                        <a:t>消　費　税</a:t>
                      </a:r>
                      <a:endParaRPr kumimoji="1" lang="en-US" altLang="ja-JP" sz="3200" b="1" dirty="0" smtClean="0">
                        <a:solidFill>
                          <a:schemeClr val="tx1"/>
                        </a:solidFill>
                        <a:effectLst/>
                        <a:latin typeface="HG丸ｺﾞｼｯｸM-PRO" pitchFamily="50" charset="-128"/>
                        <a:ea typeface="HG丸ｺﾞｼｯｸM-PRO" pitchFamily="50" charset="-128"/>
                      </a:endParaRPr>
                    </a:p>
                  </a:txBody>
                  <a:tcPr marL="91445" marR="91445" marT="45728" marB="45728" anchor="ctr">
                    <a:solidFill>
                      <a:srgbClr val="FFF0EF"/>
                    </a:solidFill>
                  </a:tcPr>
                </a:tc>
              </a:tr>
              <a:tr h="854687">
                <a:tc gridSpan="2">
                  <a:txBody>
                    <a:bodyPr/>
                    <a:lstStyle/>
                    <a:p>
                      <a:pPr algn="ctr"/>
                      <a:r>
                        <a:rPr kumimoji="1" lang="ja-JP" altLang="en-US" sz="2000" dirty="0" smtClean="0">
                          <a:latin typeface="HG丸ｺﾞｼｯｸM-PRO" pitchFamily="50" charset="-128"/>
                          <a:ea typeface="HG丸ｺﾞｼｯｸM-PRO" pitchFamily="50" charset="-128"/>
                        </a:rPr>
                        <a:t>課税の対象</a:t>
                      </a:r>
                      <a:endParaRPr kumimoji="1" lang="ja-JP" altLang="en-US" sz="2000" dirty="0">
                        <a:latin typeface="HG丸ｺﾞｼｯｸM-PRO" pitchFamily="50" charset="-128"/>
                        <a:ea typeface="HG丸ｺﾞｼｯｸM-PRO" pitchFamily="50" charset="-128"/>
                      </a:endParaRPr>
                    </a:p>
                  </a:txBody>
                  <a:tcPr marL="91445" marR="91445" marT="45728" marB="45728" anchor="ctr"/>
                </a:tc>
                <a:tc hMerge="1">
                  <a:txBody>
                    <a:bodyPr/>
                    <a:lstStyle/>
                    <a:p>
                      <a:pPr algn="ctr"/>
                      <a:endParaRPr kumimoji="1" lang="ja-JP" altLang="en-US" sz="2000" dirty="0"/>
                    </a:p>
                  </a:txBody>
                  <a:tcPr anchor="ctr"/>
                </a:tc>
                <a:tc>
                  <a:txBody>
                    <a:bodyPr/>
                    <a:lstStyle/>
                    <a:p>
                      <a:r>
                        <a:rPr kumimoji="1" lang="ja-JP" altLang="en-US" sz="2000" b="0" dirty="0" smtClean="0">
                          <a:latin typeface="HG丸ｺﾞｼｯｸM-PRO" pitchFamily="50" charset="-128"/>
                          <a:ea typeface="HG丸ｺﾞｼｯｸM-PRO" pitchFamily="50" charset="-128"/>
                        </a:rPr>
                        <a:t>所得を対象</a:t>
                      </a:r>
                      <a:endParaRPr kumimoji="1" lang="ja-JP" altLang="en-US" sz="2000" b="0" dirty="0">
                        <a:latin typeface="HG丸ｺﾞｼｯｸM-PRO" pitchFamily="50" charset="-128"/>
                        <a:ea typeface="HG丸ｺﾞｼｯｸM-PRO" pitchFamily="50" charset="-128"/>
                      </a:endParaRPr>
                    </a:p>
                  </a:txBody>
                  <a:tcPr marL="91445" marR="91445" marT="45728" marB="45728" anchor="ctr">
                    <a:solidFill>
                      <a:srgbClr val="CCFF99"/>
                    </a:solidFill>
                  </a:tcPr>
                </a:tc>
                <a:tc>
                  <a:txBody>
                    <a:bodyPr/>
                    <a:lstStyle/>
                    <a:p>
                      <a:r>
                        <a:rPr kumimoji="1" lang="ja-JP" altLang="en-US" sz="1800" b="0" dirty="0" smtClean="0">
                          <a:latin typeface="HG丸ｺﾞｼｯｸM-PRO" pitchFamily="50" charset="-128"/>
                          <a:ea typeface="HG丸ｺﾞｼｯｸM-PRO" pitchFamily="50" charset="-128"/>
                        </a:rPr>
                        <a:t>商品の販売や</a:t>
                      </a:r>
                    </a:p>
                    <a:p>
                      <a:r>
                        <a:rPr kumimoji="1" lang="ja-JP" altLang="en-US" sz="1800" b="0" dirty="0" smtClean="0">
                          <a:latin typeface="HG丸ｺﾞｼｯｸM-PRO" pitchFamily="50" charset="-128"/>
                          <a:ea typeface="HG丸ｺﾞｼｯｸM-PRO" pitchFamily="50" charset="-128"/>
                        </a:rPr>
                        <a:t>物品・サービスの提供の</a:t>
                      </a:r>
                    </a:p>
                    <a:p>
                      <a:r>
                        <a:rPr kumimoji="1" lang="ja-JP" altLang="en-US" sz="1800" b="0" dirty="0" smtClean="0">
                          <a:latin typeface="HG丸ｺﾞｼｯｸM-PRO" pitchFamily="50" charset="-128"/>
                          <a:ea typeface="HG丸ｺﾞｼｯｸM-PRO" pitchFamily="50" charset="-128"/>
                        </a:rPr>
                        <a:t>取引を対象</a:t>
                      </a:r>
                      <a:endParaRPr kumimoji="1" lang="ja-JP" altLang="en-US" sz="1800" b="0" dirty="0">
                        <a:latin typeface="HG丸ｺﾞｼｯｸM-PRO" pitchFamily="50" charset="-128"/>
                        <a:ea typeface="HG丸ｺﾞｼｯｸM-PRO" pitchFamily="50" charset="-128"/>
                      </a:endParaRPr>
                    </a:p>
                  </a:txBody>
                  <a:tcPr marL="91445" marR="91445" marT="45728" marB="45728" anchor="ctr">
                    <a:solidFill>
                      <a:srgbClr val="FFF0EF"/>
                    </a:solidFill>
                  </a:tcPr>
                </a:tc>
              </a:tr>
              <a:tr h="948383">
                <a:tc gridSpan="2">
                  <a:txBody>
                    <a:bodyPr/>
                    <a:lstStyle/>
                    <a:p>
                      <a:pPr algn="ctr"/>
                      <a:r>
                        <a:rPr kumimoji="1" lang="ja-JP" altLang="en-US" sz="2000" dirty="0" smtClean="0">
                          <a:latin typeface="HG丸ｺﾞｼｯｸM-PRO" pitchFamily="50" charset="-128"/>
                          <a:ea typeface="HG丸ｺﾞｼｯｸM-PRO" pitchFamily="50" charset="-128"/>
                        </a:rPr>
                        <a:t>納　め　方</a:t>
                      </a:r>
                      <a:endParaRPr kumimoji="1" lang="ja-JP" altLang="en-US" sz="2000" dirty="0">
                        <a:latin typeface="HG丸ｺﾞｼｯｸM-PRO" pitchFamily="50" charset="-128"/>
                        <a:ea typeface="HG丸ｺﾞｼｯｸM-PRO" pitchFamily="50" charset="-128"/>
                      </a:endParaRPr>
                    </a:p>
                  </a:txBody>
                  <a:tcPr marL="91445" marR="91445" marT="45728" marB="45728" anchor="ctr"/>
                </a:tc>
                <a:tc hMerge="1">
                  <a:txBody>
                    <a:bodyPr/>
                    <a:lstStyle/>
                    <a:p>
                      <a:pPr algn="ctr"/>
                      <a:endParaRPr kumimoji="1" lang="ja-JP" altLang="en-US" sz="2000" dirty="0"/>
                    </a:p>
                  </a:txBody>
                  <a:tcPr anchor="ctr"/>
                </a:tc>
                <a:tc>
                  <a:txBody>
                    <a:bodyPr/>
                    <a:lstStyle/>
                    <a:p>
                      <a:r>
                        <a:rPr kumimoji="1" lang="ja-JP" altLang="en-US" sz="1700" b="0" dirty="0" smtClean="0">
                          <a:latin typeface="HG丸ｺﾞｼｯｸM-PRO" pitchFamily="50" charset="-128"/>
                          <a:ea typeface="HG丸ｺﾞｼｯｸM-PRO" pitchFamily="50" charset="-128"/>
                        </a:rPr>
                        <a:t>税金を納める義務がある人と、</a:t>
                      </a:r>
                    </a:p>
                    <a:p>
                      <a:r>
                        <a:rPr kumimoji="1" lang="ja-JP" altLang="en-US" sz="1700" b="0" dirty="0" smtClean="0">
                          <a:latin typeface="HG丸ｺﾞｼｯｸM-PRO" pitchFamily="50" charset="-128"/>
                          <a:ea typeface="HG丸ｺﾞｼｯｸM-PRO" pitchFamily="50" charset="-128"/>
                        </a:rPr>
                        <a:t>その税金を負担する人が同じで</a:t>
                      </a:r>
                    </a:p>
                    <a:p>
                      <a:r>
                        <a:rPr kumimoji="1" lang="ja-JP" altLang="en-US" sz="1700" b="0" dirty="0" smtClean="0">
                          <a:latin typeface="HG丸ｺﾞｼｯｸM-PRO" pitchFamily="50" charset="-128"/>
                          <a:ea typeface="HG丸ｺﾞｼｯｸM-PRO" pitchFamily="50" charset="-128"/>
                        </a:rPr>
                        <a:t>ある税金</a:t>
                      </a:r>
                      <a:endParaRPr kumimoji="1" lang="en-US" altLang="ja-JP" sz="1700" b="0" dirty="0" smtClean="0">
                        <a:latin typeface="HG丸ｺﾞｼｯｸM-PRO" pitchFamily="50" charset="-128"/>
                        <a:ea typeface="HG丸ｺﾞｼｯｸM-PRO" pitchFamily="50" charset="-128"/>
                      </a:endParaRPr>
                    </a:p>
                  </a:txBody>
                  <a:tcPr marL="91445" marR="91445" marT="45728" marB="45728" anchor="ctr">
                    <a:solidFill>
                      <a:srgbClr val="CCFF99"/>
                    </a:solidFill>
                  </a:tcPr>
                </a:tc>
                <a:tc>
                  <a:txBody>
                    <a:bodyPr/>
                    <a:lstStyle/>
                    <a:p>
                      <a:r>
                        <a:rPr kumimoji="1" lang="ja-JP" altLang="en-US" sz="1700" b="0" dirty="0" smtClean="0">
                          <a:latin typeface="HG丸ｺﾞｼｯｸM-PRO" pitchFamily="50" charset="-128"/>
                          <a:ea typeface="HG丸ｺﾞｼｯｸM-PRO" pitchFamily="50" charset="-128"/>
                        </a:rPr>
                        <a:t>税金を納める義務がある人と、</a:t>
                      </a:r>
                    </a:p>
                    <a:p>
                      <a:r>
                        <a:rPr kumimoji="1" lang="ja-JP" altLang="en-US" sz="1700" b="0" dirty="0" smtClean="0">
                          <a:latin typeface="HG丸ｺﾞｼｯｸM-PRO" pitchFamily="50" charset="-128"/>
                          <a:ea typeface="HG丸ｺﾞｼｯｸM-PRO" pitchFamily="50" charset="-128"/>
                        </a:rPr>
                        <a:t>その税金を負担する人が異なる</a:t>
                      </a:r>
                    </a:p>
                    <a:p>
                      <a:r>
                        <a:rPr kumimoji="1" lang="ja-JP" altLang="en-US" sz="1700" b="0" dirty="0" smtClean="0">
                          <a:latin typeface="HG丸ｺﾞｼｯｸM-PRO" pitchFamily="50" charset="-128"/>
                          <a:ea typeface="HG丸ｺﾞｼｯｸM-PRO" pitchFamily="50" charset="-128"/>
                        </a:rPr>
                        <a:t>税金</a:t>
                      </a:r>
                      <a:endParaRPr kumimoji="1" lang="ja-JP" altLang="en-US" sz="1700" b="0" dirty="0">
                        <a:latin typeface="HG丸ｺﾞｼｯｸM-PRO" pitchFamily="50" charset="-128"/>
                        <a:ea typeface="HG丸ｺﾞｼｯｸM-PRO" pitchFamily="50" charset="-128"/>
                      </a:endParaRPr>
                    </a:p>
                  </a:txBody>
                  <a:tcPr marL="91445" marR="91445" marT="45728" marB="45728" anchor="ctr">
                    <a:solidFill>
                      <a:srgbClr val="FFF0EF"/>
                    </a:solidFill>
                  </a:tcPr>
                </a:tc>
              </a:tr>
              <a:tr h="1008112">
                <a:tc gridSpan="2">
                  <a:txBody>
                    <a:bodyPr/>
                    <a:lstStyle/>
                    <a:p>
                      <a:pPr algn="ctr"/>
                      <a:r>
                        <a:rPr kumimoji="1" lang="ja-JP" altLang="en-US" sz="2000" dirty="0" smtClean="0">
                          <a:latin typeface="HG丸ｺﾞｼｯｸM-PRO" pitchFamily="50" charset="-128"/>
                          <a:ea typeface="HG丸ｺﾞｼｯｸM-PRO" pitchFamily="50" charset="-128"/>
                        </a:rPr>
                        <a:t>特　　　徴</a:t>
                      </a:r>
                      <a:endParaRPr kumimoji="1" lang="ja-JP" altLang="en-US" sz="2000" dirty="0">
                        <a:latin typeface="HG丸ｺﾞｼｯｸM-PRO" pitchFamily="50" charset="-128"/>
                        <a:ea typeface="HG丸ｺﾞｼｯｸM-PRO" pitchFamily="50" charset="-128"/>
                      </a:endParaRPr>
                    </a:p>
                  </a:txBody>
                  <a:tcPr marL="91445" marR="91445" marT="45728" marB="45728" anchor="ctr">
                    <a:lnB w="12700" cmpd="sng">
                      <a:noFill/>
                    </a:lnB>
                  </a:tcPr>
                </a:tc>
                <a:tc hMerge="1">
                  <a:txBody>
                    <a:bodyPr/>
                    <a:lstStyle/>
                    <a:p>
                      <a:pPr algn="ctr"/>
                      <a:endParaRPr kumimoji="1" lang="ja-JP" altLang="en-US" sz="2000" dirty="0"/>
                    </a:p>
                  </a:txBody>
                  <a:tcPr anchor="ctr"/>
                </a:tc>
                <a:tc>
                  <a:txBody>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ja-JP" altLang="en-US" sz="1700" b="0" dirty="0" smtClean="0">
                          <a:latin typeface="HG丸ｺﾞｼｯｸM-PRO" pitchFamily="50" charset="-128"/>
                          <a:ea typeface="HG丸ｺﾞｼｯｸM-PRO" pitchFamily="50" charset="-128"/>
                        </a:rPr>
                        <a:t>高所得者ほど税率が高くなっている。</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1" lang="ja-JP" altLang="en-US" sz="1600" b="0" dirty="0">
                        <a:latin typeface="HG丸ｺﾞｼｯｸM-PRO" pitchFamily="50" charset="-128"/>
                        <a:ea typeface="HG丸ｺﾞｼｯｸM-PRO" pitchFamily="50" charset="-128"/>
                      </a:endParaRPr>
                    </a:p>
                  </a:txBody>
                  <a:tcPr marL="91445" marR="91445" marT="45728" marB="45728" anchor="ctr">
                    <a:lnB w="12700" cap="flat" cmpd="sng" algn="ctr">
                      <a:solidFill>
                        <a:schemeClr val="tx1"/>
                      </a:solidFill>
                      <a:prstDash val="sysDot"/>
                      <a:round/>
                      <a:headEnd type="none" w="med" len="med"/>
                      <a:tailEnd type="none" w="med" len="med"/>
                    </a:lnB>
                    <a:solidFill>
                      <a:srgbClr val="CCFF99"/>
                    </a:solidFill>
                  </a:tcPr>
                </a:tc>
                <a:tc>
                  <a:txBody>
                    <a:bodyPr/>
                    <a:lstStyle/>
                    <a:p>
                      <a:r>
                        <a:rPr kumimoji="1" lang="ja-JP" altLang="en-US" sz="1700" b="0" i="0" u="none" strike="noStrike" kern="1200" cap="none" spc="0" normalizeH="0" baseline="0" noProof="0" dirty="0" smtClean="0">
                          <a:ln>
                            <a:noFill/>
                          </a:ln>
                          <a:solidFill>
                            <a:srgbClr val="000000"/>
                          </a:solidFill>
                          <a:effectLst/>
                          <a:uLnTx/>
                          <a:uFillTx/>
                          <a:latin typeface="HG丸ｺﾞｼｯｸM-PRO" pitchFamily="50" charset="-128"/>
                          <a:ea typeface="HG丸ｺﾞｼｯｸM-PRO" pitchFamily="50" charset="-128"/>
                          <a:cs typeface="+mn-cs"/>
                        </a:rPr>
                        <a:t>消費一般に広く公平に負担を求める税である。</a:t>
                      </a:r>
                      <a:endParaRPr kumimoji="1" lang="en-US" altLang="ja-JP" sz="1700" b="0" i="0" u="none" strike="noStrike" kern="1200" cap="none" spc="0" normalizeH="0" baseline="0" noProof="0" dirty="0" smtClean="0">
                        <a:ln>
                          <a:noFill/>
                        </a:ln>
                        <a:solidFill>
                          <a:srgbClr val="000000"/>
                        </a:solidFill>
                        <a:effectLst/>
                        <a:uLnTx/>
                        <a:uFillTx/>
                        <a:latin typeface="HG丸ｺﾞｼｯｸM-PRO" pitchFamily="50" charset="-128"/>
                        <a:ea typeface="HG丸ｺﾞｼｯｸM-PRO" pitchFamily="50" charset="-128"/>
                        <a:cs typeface="+mn-cs"/>
                      </a:endParaRPr>
                    </a:p>
                    <a:p>
                      <a:endParaRPr kumimoji="1" lang="ja-JP" altLang="en-US" sz="1700" b="0" i="0" u="none" strike="noStrike" kern="1200" cap="none" spc="0" normalizeH="0" baseline="0" noProof="0" dirty="0" smtClean="0">
                        <a:ln>
                          <a:noFill/>
                        </a:ln>
                        <a:solidFill>
                          <a:srgbClr val="000000"/>
                        </a:solidFill>
                        <a:effectLst/>
                        <a:uLnTx/>
                        <a:uFillTx/>
                        <a:latin typeface="HG丸ｺﾞｼｯｸM-PRO" pitchFamily="50" charset="-128"/>
                        <a:ea typeface="HG丸ｺﾞｼｯｸM-PRO" pitchFamily="50" charset="-128"/>
                        <a:cs typeface="+mn-cs"/>
                      </a:endParaRPr>
                    </a:p>
                    <a:p>
                      <a:endParaRPr kumimoji="1" lang="ja-JP" altLang="en-US" sz="1600" b="0" dirty="0">
                        <a:latin typeface="HG丸ｺﾞｼｯｸM-PRO" pitchFamily="50" charset="-128"/>
                        <a:ea typeface="HG丸ｺﾞｼｯｸM-PRO" pitchFamily="50" charset="-128"/>
                      </a:endParaRPr>
                    </a:p>
                  </a:txBody>
                  <a:tcPr marL="91445" marR="91445" marT="45728" marB="45728" anchor="ctr">
                    <a:lnB w="12700" cap="flat" cmpd="sng" algn="ctr">
                      <a:solidFill>
                        <a:schemeClr val="tx1"/>
                      </a:solidFill>
                      <a:prstDash val="sysDot"/>
                      <a:round/>
                      <a:headEnd type="none" w="med" len="med"/>
                      <a:tailEnd type="none" w="med" len="med"/>
                    </a:lnB>
                    <a:solidFill>
                      <a:srgbClr val="FFF0EF"/>
                    </a:solidFill>
                  </a:tcPr>
                </a:tc>
              </a:tr>
              <a:tr h="1047704">
                <a:tc rowSpan="2">
                  <a:txBody>
                    <a:bodyPr/>
                    <a:lstStyle/>
                    <a:p>
                      <a:pPr algn="ctr"/>
                      <a:endParaRPr kumimoji="1" lang="en-US" altLang="ja-JP" sz="2000" dirty="0" smtClean="0">
                        <a:latin typeface="HG丸ｺﾞｼｯｸM-PRO" pitchFamily="50" charset="-128"/>
                        <a:ea typeface="HG丸ｺﾞｼｯｸM-PRO" pitchFamily="50" charset="-128"/>
                      </a:endParaRPr>
                    </a:p>
                  </a:txBody>
                  <a:tcPr marL="91445" marR="91445" marT="45728" marB="45728" anchor="ctr">
                    <a:lnR w="12700" cap="flat" cmpd="sng" algn="ctr">
                      <a:solidFill>
                        <a:schemeClr val="tx1"/>
                      </a:solidFill>
                      <a:prstDash val="sysDot"/>
                      <a:round/>
                      <a:headEnd type="none" w="med" len="med"/>
                      <a:tailEnd type="none" w="med" len="med"/>
                    </a:lnR>
                    <a:lnT w="12700" cmpd="sng">
                      <a:noFill/>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HG丸ｺﾞｼｯｸM-PRO" pitchFamily="50" charset="-128"/>
                          <a:ea typeface="HG丸ｺﾞｼｯｸM-PRO" pitchFamily="50" charset="-128"/>
                        </a:rPr>
                        <a:t>メ リ ッ ト</a:t>
                      </a:r>
                      <a:endParaRPr kumimoji="1" lang="en-US" altLang="ja-JP" sz="1600" dirty="0" smtClean="0">
                        <a:latin typeface="HG丸ｺﾞｼｯｸM-PRO" pitchFamily="50" charset="-128"/>
                        <a:ea typeface="HG丸ｺﾞｼｯｸM-PRO" pitchFamily="50" charset="-128"/>
                      </a:endParaRPr>
                    </a:p>
                  </a:txBody>
                  <a:tcPr marL="91445" marR="91445" marT="45728" marB="45728" anchor="ctr">
                    <a:lnL w="12700" cap="flat" cmpd="sng" algn="ctr">
                      <a:solidFill>
                        <a:schemeClr val="tx1"/>
                      </a:solidFill>
                      <a:prstDash val="sysDot"/>
                      <a:round/>
                      <a:headEnd type="none" w="med" len="med"/>
                      <a:tailEnd type="none" w="med" len="med"/>
                    </a:lnL>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a:r>
                        <a:rPr kumimoji="1" lang="ja-JP" altLang="en-US" sz="1700" b="0" dirty="0" smtClean="0">
                          <a:latin typeface="HG丸ｺﾞｼｯｸM-PRO" pitchFamily="50" charset="-128"/>
                          <a:ea typeface="HG丸ｺﾞｼｯｸM-PRO" pitchFamily="50" charset="-128"/>
                        </a:rPr>
                        <a:t>経済的な負担能力に対し、細かい配慮ができる。</a:t>
                      </a:r>
                      <a:endParaRPr kumimoji="1" lang="en-US" altLang="ja-JP" sz="1700" b="0" dirty="0" smtClean="0">
                        <a:latin typeface="HG丸ｺﾞｼｯｸM-PRO" pitchFamily="50" charset="-128"/>
                        <a:ea typeface="HG丸ｺﾞｼｯｸM-PRO" pitchFamily="50" charset="-128"/>
                      </a:endParaRPr>
                    </a:p>
                    <a:p>
                      <a:pPr algn="l"/>
                      <a:r>
                        <a:rPr kumimoji="1" lang="ja-JP" altLang="en-US" sz="1700" b="1" dirty="0" smtClean="0">
                          <a:solidFill>
                            <a:schemeClr val="tx1"/>
                          </a:solidFill>
                          <a:latin typeface="HG丸ｺﾞｼｯｸM-PRO" pitchFamily="50" charset="-128"/>
                          <a:ea typeface="HG丸ｺﾞｼｯｸM-PRO" pitchFamily="50" charset="-128"/>
                        </a:rPr>
                        <a:t>所得再分配の効果</a:t>
                      </a:r>
                      <a:r>
                        <a:rPr kumimoji="1" lang="ja-JP" altLang="en-US" sz="1700" b="0" dirty="0" smtClean="0">
                          <a:latin typeface="HG丸ｺﾞｼｯｸM-PRO" pitchFamily="50" charset="-128"/>
                          <a:ea typeface="HG丸ｺﾞｼｯｸM-PRO" pitchFamily="50" charset="-128"/>
                        </a:rPr>
                        <a:t>（貧富の差を小さくする）がある。</a:t>
                      </a:r>
                      <a:endParaRPr kumimoji="1" lang="ja-JP" altLang="en-US" sz="1700" b="0" dirty="0">
                        <a:latin typeface="HG丸ｺﾞｼｯｸM-PRO" pitchFamily="50" charset="-128"/>
                        <a:ea typeface="HG丸ｺﾞｼｯｸM-PRO" pitchFamily="50" charset="-128"/>
                      </a:endParaRPr>
                    </a:p>
                  </a:txBody>
                  <a:tcPr marL="91445" marR="91445" marT="45728" marB="45728"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CCFF99"/>
                    </a:solidFill>
                  </a:tcPr>
                </a:tc>
                <a:tc>
                  <a:txBody>
                    <a:bodyPr/>
                    <a:lstStyle/>
                    <a:p>
                      <a:r>
                        <a:rPr kumimoji="1" lang="ja-JP" altLang="en-US" sz="1700" b="0" dirty="0" smtClean="0">
                          <a:latin typeface="HG丸ｺﾞｼｯｸM-PRO" pitchFamily="50" charset="-128"/>
                          <a:ea typeface="HG丸ｺﾞｼｯｸM-PRO" pitchFamily="50" charset="-128"/>
                        </a:rPr>
                        <a:t>景気に左右されず、安定した税収を確保できる。</a:t>
                      </a:r>
                      <a:endParaRPr kumimoji="1" lang="ja-JP" altLang="en-US" sz="1700" b="0" dirty="0">
                        <a:latin typeface="HG丸ｺﾞｼｯｸM-PRO" pitchFamily="50" charset="-128"/>
                        <a:ea typeface="HG丸ｺﾞｼｯｸM-PRO" pitchFamily="50" charset="-128"/>
                      </a:endParaRPr>
                    </a:p>
                  </a:txBody>
                  <a:tcPr marL="91445" marR="91445" marT="45728" marB="45728"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0EF"/>
                    </a:solidFill>
                  </a:tcPr>
                </a:tc>
              </a:tr>
              <a:tr h="784024">
                <a:tc vMerge="1">
                  <a:txBody>
                    <a:bodyPr/>
                    <a:lstStyle/>
                    <a:p>
                      <a:pPr algn="ctr"/>
                      <a:endParaRPr kumimoji="1" lang="en-US" altLang="ja-JP" sz="20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HG丸ｺﾞｼｯｸM-PRO" pitchFamily="50" charset="-128"/>
                          <a:ea typeface="HG丸ｺﾞｼｯｸM-PRO" pitchFamily="50" charset="-128"/>
                        </a:rPr>
                        <a:t>デメリット</a:t>
                      </a:r>
                      <a:endParaRPr kumimoji="1" lang="en-US" altLang="ja-JP" sz="1600" dirty="0" smtClean="0">
                        <a:latin typeface="HG丸ｺﾞｼｯｸM-PRO" pitchFamily="50" charset="-128"/>
                        <a:ea typeface="HG丸ｺﾞｼｯｸM-PRO" pitchFamily="50" charset="-128"/>
                      </a:endParaRPr>
                    </a:p>
                    <a:p>
                      <a:pPr algn="ctr"/>
                      <a:endParaRPr kumimoji="1" lang="en-US" altLang="ja-JP" sz="1600" dirty="0" smtClean="0">
                        <a:latin typeface="HG丸ｺﾞｼｯｸM-PRO" pitchFamily="50" charset="-128"/>
                        <a:ea typeface="HG丸ｺﾞｼｯｸM-PRO" pitchFamily="50" charset="-128"/>
                      </a:endParaRPr>
                    </a:p>
                  </a:txBody>
                  <a:tcPr marL="91445" marR="91445" marT="45728" marB="45728" anchor="ctr">
                    <a:lnL w="12700" cap="flat" cmpd="sng" algn="ctr">
                      <a:solidFill>
                        <a:schemeClr val="tx1"/>
                      </a:solidFill>
                      <a:prstDash val="sysDot"/>
                      <a:round/>
                      <a:headEnd type="none" w="med" len="med"/>
                      <a:tailEnd type="none" w="med" len="med"/>
                    </a:lnL>
                    <a:lnT w="12700" cap="flat" cmpd="sng" algn="ctr">
                      <a:solidFill>
                        <a:schemeClr val="tx1"/>
                      </a:solidFill>
                      <a:prstDash val="sysDot"/>
                      <a:round/>
                      <a:headEnd type="none" w="med" len="med"/>
                      <a:tailEnd type="none" w="med" len="med"/>
                    </a:lnT>
                  </a:tcPr>
                </a:tc>
                <a:tc>
                  <a:txBody>
                    <a:bodyPr/>
                    <a:lstStyle/>
                    <a:p>
                      <a:pPr algn="l"/>
                      <a:r>
                        <a:rPr kumimoji="1" lang="ja-JP" altLang="en-US" sz="1700" b="0" dirty="0" smtClean="0">
                          <a:latin typeface="HG丸ｺﾞｼｯｸM-PRO" pitchFamily="50" charset="-128"/>
                          <a:ea typeface="HG丸ｺﾞｼｯｸM-PRO" pitchFamily="50" charset="-128"/>
                        </a:rPr>
                        <a:t>税の負担感が大きくなり、勤労意欲を損なう。</a:t>
                      </a:r>
                      <a:endParaRPr kumimoji="1" lang="en-US" altLang="ja-JP" sz="1700" b="0" dirty="0" smtClean="0">
                        <a:latin typeface="HG丸ｺﾞｼｯｸM-PRO" pitchFamily="50" charset="-128"/>
                        <a:ea typeface="HG丸ｺﾞｼｯｸM-PRO" pitchFamily="50" charset="-128"/>
                      </a:endParaRPr>
                    </a:p>
                    <a:p>
                      <a:pPr algn="l"/>
                      <a:r>
                        <a:rPr kumimoji="1" lang="ja-JP" altLang="en-US" sz="1700" b="0" dirty="0" smtClean="0">
                          <a:latin typeface="HG丸ｺﾞｼｯｸM-PRO" pitchFamily="50" charset="-128"/>
                          <a:ea typeface="HG丸ｺﾞｼｯｸM-PRO" pitchFamily="50" charset="-128"/>
                        </a:rPr>
                        <a:t>景気に左右される。</a:t>
                      </a:r>
                      <a:endParaRPr kumimoji="1" lang="ja-JP" altLang="en-US" sz="1700" b="0" dirty="0">
                        <a:latin typeface="HG丸ｺﾞｼｯｸM-PRO" pitchFamily="50" charset="-128"/>
                        <a:ea typeface="HG丸ｺﾞｼｯｸM-PRO" pitchFamily="50" charset="-128"/>
                      </a:endParaRPr>
                    </a:p>
                  </a:txBody>
                  <a:tcPr marL="91445" marR="91445" marT="45728" marB="45728" anchor="ctr">
                    <a:lnT w="12700" cap="flat" cmpd="sng" algn="ctr">
                      <a:solidFill>
                        <a:schemeClr val="tx1"/>
                      </a:solidFill>
                      <a:prstDash val="sysDot"/>
                      <a:round/>
                      <a:headEnd type="none" w="med" len="med"/>
                      <a:tailEnd type="none" w="med" len="med"/>
                    </a:lnT>
                    <a:solidFill>
                      <a:srgbClr val="CCFF99"/>
                    </a:solidFill>
                  </a:tcPr>
                </a:tc>
                <a:tc>
                  <a:txBody>
                    <a:bodyPr/>
                    <a:lstStyle/>
                    <a:p>
                      <a:r>
                        <a:rPr kumimoji="1" lang="ja-JP" altLang="en-US" sz="1700" b="0" dirty="0" smtClean="0">
                          <a:latin typeface="HG丸ｺﾞｼｯｸM-PRO" pitchFamily="50" charset="-128"/>
                          <a:ea typeface="HG丸ｺﾞｼｯｸM-PRO" pitchFamily="50" charset="-128"/>
                        </a:rPr>
                        <a:t>低所得者ほど所得に対する負担が大きくなる傾向がある。</a:t>
                      </a:r>
                      <a:endParaRPr kumimoji="1" lang="ja-JP" altLang="en-US" sz="1700" b="0" dirty="0">
                        <a:latin typeface="HG丸ｺﾞｼｯｸM-PRO" pitchFamily="50" charset="-128"/>
                        <a:ea typeface="HG丸ｺﾞｼｯｸM-PRO" pitchFamily="50" charset="-128"/>
                      </a:endParaRPr>
                    </a:p>
                  </a:txBody>
                  <a:tcPr marL="91445" marR="91445" marT="45728" marB="45728" anchor="ctr">
                    <a:lnT w="12700" cap="flat" cmpd="sng" algn="ctr">
                      <a:solidFill>
                        <a:schemeClr val="tx1"/>
                      </a:solidFill>
                      <a:prstDash val="sysDot"/>
                      <a:round/>
                      <a:headEnd type="none" w="med" len="med"/>
                      <a:tailEnd type="none" w="med" len="med"/>
                    </a:lnT>
                    <a:solidFill>
                      <a:srgbClr val="FFF0EF"/>
                    </a:solidFill>
                  </a:tcPr>
                </a:tc>
              </a:tr>
            </a:tbl>
          </a:graphicData>
        </a:graphic>
      </p:graphicFrame>
      <p:sp>
        <p:nvSpPr>
          <p:cNvPr id="4" name="正方形/長方形 3"/>
          <p:cNvSpPr/>
          <p:nvPr/>
        </p:nvSpPr>
        <p:spPr>
          <a:xfrm>
            <a:off x="4356100" y="3241675"/>
            <a:ext cx="936625" cy="287338"/>
          </a:xfrm>
          <a:prstGeom prst="rect">
            <a:avLst/>
          </a:prstGeom>
          <a:solidFill>
            <a:schemeClr val="bg1"/>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600" b="1" dirty="0">
                <a:solidFill>
                  <a:schemeClr val="tx1"/>
                </a:solidFill>
                <a:latin typeface="HG丸ｺﾞｼｯｸM-PRO" pitchFamily="50" charset="-128"/>
                <a:ea typeface="HG丸ｺﾞｼｯｸM-PRO" pitchFamily="50" charset="-128"/>
              </a:rPr>
              <a:t>直接税</a:t>
            </a:r>
          </a:p>
        </p:txBody>
      </p:sp>
      <p:sp>
        <p:nvSpPr>
          <p:cNvPr id="5" name="正方形/長方形 4"/>
          <p:cNvSpPr/>
          <p:nvPr/>
        </p:nvSpPr>
        <p:spPr>
          <a:xfrm>
            <a:off x="7681913" y="3241675"/>
            <a:ext cx="935037" cy="287338"/>
          </a:xfrm>
          <a:prstGeom prst="rect">
            <a:avLst/>
          </a:prstGeom>
          <a:solidFill>
            <a:schemeClr val="bg1"/>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600" b="1" dirty="0">
                <a:solidFill>
                  <a:schemeClr val="tx1"/>
                </a:solidFill>
                <a:latin typeface="HG丸ｺﾞｼｯｸM-PRO" pitchFamily="50" charset="-128"/>
                <a:ea typeface="HG丸ｺﾞｼｯｸM-PRO" pitchFamily="50" charset="-128"/>
              </a:rPr>
              <a:t>間接税</a:t>
            </a:r>
          </a:p>
        </p:txBody>
      </p:sp>
      <p:sp>
        <p:nvSpPr>
          <p:cNvPr id="6" name="正方形/長方形 5"/>
          <p:cNvSpPr/>
          <p:nvPr/>
        </p:nvSpPr>
        <p:spPr>
          <a:xfrm>
            <a:off x="2195513" y="4259263"/>
            <a:ext cx="1295400" cy="287337"/>
          </a:xfrm>
          <a:prstGeom prst="rect">
            <a:avLst/>
          </a:prstGeom>
          <a:solidFill>
            <a:schemeClr val="bg1"/>
          </a:solid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600" b="1" dirty="0">
                <a:solidFill>
                  <a:schemeClr val="tx1"/>
                </a:solidFill>
                <a:latin typeface="HG丸ｺﾞｼｯｸM-PRO" pitchFamily="50" charset="-128"/>
                <a:ea typeface="HG丸ｺﾞｼｯｸM-PRO" pitchFamily="50" charset="-128"/>
              </a:rPr>
              <a:t>累進課税</a:t>
            </a:r>
          </a:p>
        </p:txBody>
      </p:sp>
      <p:sp>
        <p:nvSpPr>
          <p:cNvPr id="7" name="正方形/長方形 6"/>
          <p:cNvSpPr/>
          <p:nvPr/>
        </p:nvSpPr>
        <p:spPr>
          <a:xfrm>
            <a:off x="3708400" y="4186238"/>
            <a:ext cx="1584325" cy="360362"/>
          </a:xfrm>
          <a:prstGeom prst="rect">
            <a:avLst/>
          </a:prstGeom>
          <a:solidFill>
            <a:schemeClr val="bg1"/>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000" b="1" dirty="0">
                <a:solidFill>
                  <a:srgbClr val="FF0000"/>
                </a:solidFill>
                <a:latin typeface="HG丸ｺﾞｼｯｸM-PRO" pitchFamily="50" charset="-128"/>
                <a:ea typeface="HG丸ｺﾞｼｯｸM-PRO" pitchFamily="50" charset="-128"/>
              </a:rPr>
              <a:t>垂直的公平</a:t>
            </a:r>
          </a:p>
        </p:txBody>
      </p:sp>
      <p:sp>
        <p:nvSpPr>
          <p:cNvPr id="8" name="正方形/長方形 7"/>
          <p:cNvSpPr/>
          <p:nvPr/>
        </p:nvSpPr>
        <p:spPr>
          <a:xfrm>
            <a:off x="7050088" y="4186238"/>
            <a:ext cx="1584325" cy="360362"/>
          </a:xfrm>
          <a:prstGeom prst="rect">
            <a:avLst/>
          </a:prstGeom>
          <a:solidFill>
            <a:schemeClr val="bg1"/>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000" b="1" dirty="0">
                <a:solidFill>
                  <a:srgbClr val="FF0000"/>
                </a:solidFill>
                <a:latin typeface="HG丸ｺﾞｼｯｸM-PRO" pitchFamily="50" charset="-128"/>
                <a:ea typeface="HG丸ｺﾞｼｯｸM-PRO" pitchFamily="50" charset="-128"/>
              </a:rPr>
              <a:t>水平的公平</a:t>
            </a:r>
          </a:p>
        </p:txBody>
      </p:sp>
      <p:sp>
        <p:nvSpPr>
          <p:cNvPr id="11" name="タイトル 2"/>
          <p:cNvSpPr txBox="1">
            <a:spLocks/>
          </p:cNvSpPr>
          <p:nvPr/>
        </p:nvSpPr>
        <p:spPr>
          <a:xfrm>
            <a:off x="0" y="2"/>
            <a:ext cx="9140400" cy="972000"/>
          </a:xfrm>
          <a:prstGeom prst="rect">
            <a:avLst/>
          </a:prstGeom>
          <a:solidFill>
            <a:srgbClr val="0070C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2000" b="1" kern="1200">
                <a:solidFill>
                  <a:schemeClr val="bg1"/>
                </a:solidFill>
                <a:latin typeface="HG丸ｺﾞｼｯｸM-PRO" panose="020F0600000000000000" pitchFamily="50" charset="-128"/>
                <a:ea typeface="HG丸ｺﾞｼｯｸM-PRO" panose="020F0600000000000000" pitchFamily="50" charset="-128"/>
                <a:cs typeface="+mj-cs"/>
              </a:defRPr>
            </a:lvl1pPr>
          </a:lstStyle>
          <a:p>
            <a:pPr fontAlgn="auto">
              <a:lnSpc>
                <a:spcPct val="150000"/>
              </a:lnSpc>
              <a:spcAft>
                <a:spcPts val="0"/>
              </a:spcAft>
            </a:pPr>
            <a:r>
              <a:rPr lang="ja-JP" altLang="en-US" sz="3600" dirty="0" smtClean="0">
                <a:latin typeface="メイリオ" panose="020B0604030504040204" pitchFamily="50" charset="-128"/>
                <a:ea typeface="メイリオ" panose="020B0604030504040204" pitchFamily="50" charset="-128"/>
              </a:rPr>
              <a:t>垂直的公平・水平的公平</a:t>
            </a:r>
            <a:endParaRPr lang="ja-JP" altLang="en-US" sz="3200" b="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2786887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heckerboard(across)">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19"/>
          <p:cNvSpPr/>
          <p:nvPr/>
        </p:nvSpPr>
        <p:spPr>
          <a:xfrm>
            <a:off x="5897563" y="1233488"/>
            <a:ext cx="2952750" cy="4572000"/>
          </a:xfrm>
          <a:prstGeom prst="roundRect">
            <a:avLst>
              <a:gd name="adj" fmla="val 2000"/>
            </a:avLst>
          </a:prstGeom>
          <a:solidFill>
            <a:srgbClr val="0070C0">
              <a:alpha val="30000"/>
            </a:srgbClr>
          </a:solidFill>
          <a:ln w="5715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hangingPunct="1">
              <a:defRPr/>
            </a:pPr>
            <a:r>
              <a:rPr lang="ja-JP" altLang="en-US" sz="3200" b="1" dirty="0">
                <a:solidFill>
                  <a:schemeClr val="tx1"/>
                </a:solidFill>
                <a:latin typeface="HG丸ｺﾞｼｯｸM-PRO" pitchFamily="50" charset="-128"/>
                <a:ea typeface="HG丸ｺﾞｼｯｸM-PRO" pitchFamily="50" charset="-128"/>
              </a:rPr>
              <a:t>間接税</a:t>
            </a:r>
          </a:p>
        </p:txBody>
      </p:sp>
      <p:sp>
        <p:nvSpPr>
          <p:cNvPr id="19" name="角丸四角形 18"/>
          <p:cNvSpPr/>
          <p:nvPr/>
        </p:nvSpPr>
        <p:spPr>
          <a:xfrm>
            <a:off x="2690813" y="1233488"/>
            <a:ext cx="3167062" cy="4572000"/>
          </a:xfrm>
          <a:prstGeom prst="roundRect">
            <a:avLst>
              <a:gd name="adj" fmla="val 2000"/>
            </a:avLst>
          </a:prstGeom>
          <a:solidFill>
            <a:srgbClr val="FF3300">
              <a:alpha val="20000"/>
            </a:srgbClr>
          </a:solidFill>
          <a:ln w="57150">
            <a:solidFill>
              <a:srgbClr val="FF9999"/>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hangingPunct="1">
              <a:defRPr/>
            </a:pPr>
            <a:r>
              <a:rPr lang="ja-JP" altLang="en-US" sz="3200" b="1" dirty="0">
                <a:solidFill>
                  <a:schemeClr val="tx1"/>
                </a:solidFill>
                <a:latin typeface="HG丸ｺﾞｼｯｸM-PRO" pitchFamily="50" charset="-128"/>
                <a:ea typeface="HG丸ｺﾞｼｯｸM-PRO" pitchFamily="50" charset="-128"/>
              </a:rPr>
              <a:t>直接税</a:t>
            </a:r>
          </a:p>
        </p:txBody>
      </p:sp>
      <p:sp>
        <p:nvSpPr>
          <p:cNvPr id="11" name="角丸四角形 10"/>
          <p:cNvSpPr/>
          <p:nvPr/>
        </p:nvSpPr>
        <p:spPr>
          <a:xfrm>
            <a:off x="363538" y="1857375"/>
            <a:ext cx="2232025" cy="1439863"/>
          </a:xfrm>
          <a:prstGeom prst="roundRect">
            <a:avLst>
              <a:gd name="adj" fmla="val 8997"/>
            </a:avLst>
          </a:prstGeom>
          <a:solidFill>
            <a:srgbClr val="008000"/>
          </a:solidFill>
          <a:ln w="5715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hangingPunct="1">
              <a:defRPr/>
            </a:pPr>
            <a:r>
              <a:rPr lang="ja-JP" altLang="en-US" sz="3200" b="1" dirty="0">
                <a:solidFill>
                  <a:schemeClr val="bg1"/>
                </a:solidFill>
                <a:latin typeface="メイリオ" panose="020B0604030504040204" pitchFamily="50" charset="-128"/>
                <a:ea typeface="メイリオ" panose="020B0604030504040204" pitchFamily="50" charset="-128"/>
              </a:rPr>
              <a:t>国　税</a:t>
            </a:r>
            <a:endParaRPr lang="en-US" altLang="ja-JP" sz="3200" b="1" dirty="0">
              <a:solidFill>
                <a:schemeClr val="bg1"/>
              </a:solidFill>
              <a:latin typeface="メイリオ" panose="020B0604030504040204" pitchFamily="50" charset="-128"/>
              <a:ea typeface="メイリオ" panose="020B0604030504040204" pitchFamily="50" charset="-128"/>
            </a:endParaRPr>
          </a:p>
          <a:p>
            <a:pPr algn="ctr" eaLnBrk="1" hangingPunct="1">
              <a:defRPr/>
            </a:pPr>
            <a:endParaRPr lang="ja-JP" altLang="en-US" b="1" dirty="0">
              <a:solidFill>
                <a:schemeClr val="bg1"/>
              </a:solidFill>
              <a:latin typeface="メイリオ" panose="020B0604030504040204" pitchFamily="50" charset="-128"/>
              <a:ea typeface="メイリオ" panose="020B0604030504040204" pitchFamily="50" charset="-128"/>
            </a:endParaRPr>
          </a:p>
          <a:p>
            <a:pPr algn="ctr" eaLnBrk="1" hangingPunct="1">
              <a:defRPr/>
            </a:pPr>
            <a:endParaRPr lang="ja-JP" altLang="en-US" sz="1050" b="1" dirty="0">
              <a:solidFill>
                <a:schemeClr val="tx1"/>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13" name="角丸四角形 12"/>
          <p:cNvSpPr/>
          <p:nvPr/>
        </p:nvSpPr>
        <p:spPr>
          <a:xfrm>
            <a:off x="2714625" y="1857375"/>
            <a:ext cx="6121400" cy="1439863"/>
          </a:xfrm>
          <a:prstGeom prst="roundRect">
            <a:avLst>
              <a:gd name="adj" fmla="val 4614"/>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ts val="3000"/>
              </a:lnSpc>
              <a:defRPr/>
            </a:pPr>
            <a:r>
              <a:rPr lang="ja-JP" altLang="en-US" sz="2000" b="1" dirty="0">
                <a:solidFill>
                  <a:schemeClr val="tx1"/>
                </a:solidFill>
                <a:latin typeface="HG丸ｺﾞｼｯｸM-PRO" pitchFamily="50" charset="-128"/>
                <a:ea typeface="HG丸ｺﾞｼｯｸM-PRO" pitchFamily="50" charset="-128"/>
              </a:rPr>
              <a:t>所得税、復興特別所得税、消費税、酒税、</a:t>
            </a:r>
          </a:p>
          <a:p>
            <a:pPr eaLnBrk="1" hangingPunct="1">
              <a:lnSpc>
                <a:spcPts val="3000"/>
              </a:lnSpc>
              <a:defRPr/>
            </a:pPr>
            <a:r>
              <a:rPr lang="ja-JP" altLang="en-US" sz="2000" b="1" dirty="0">
                <a:solidFill>
                  <a:schemeClr val="tx1"/>
                </a:solidFill>
                <a:latin typeface="HG丸ｺﾞｼｯｸM-PRO" pitchFamily="50" charset="-128"/>
                <a:ea typeface="HG丸ｺﾞｼｯｸM-PRO" pitchFamily="50" charset="-128"/>
              </a:rPr>
              <a:t>法人税、相続税、　　　　たばこ税、揮発油税、</a:t>
            </a:r>
          </a:p>
          <a:p>
            <a:pPr eaLnBrk="1" hangingPunct="1">
              <a:lnSpc>
                <a:spcPts val="3000"/>
              </a:lnSpc>
              <a:defRPr/>
            </a:pPr>
            <a:r>
              <a:rPr lang="ja-JP" altLang="en-US" sz="2000" b="1">
                <a:solidFill>
                  <a:schemeClr val="tx1"/>
                </a:solidFill>
                <a:latin typeface="HG丸ｺﾞｼｯｸM-PRO" pitchFamily="50" charset="-128"/>
                <a:ea typeface="HG丸ｺﾞｼｯｸM-PRO" pitchFamily="50" charset="-128"/>
              </a:rPr>
              <a:t>贈与税</a:t>
            </a:r>
            <a:r>
              <a:rPr lang="ja-JP" altLang="en-US" sz="2000" b="1" dirty="0">
                <a:solidFill>
                  <a:schemeClr val="tx1"/>
                </a:solidFill>
                <a:latin typeface="HG丸ｺﾞｼｯｸM-PRO" pitchFamily="50" charset="-128"/>
                <a:ea typeface="HG丸ｺﾞｼｯｸM-PRO" pitchFamily="50" charset="-128"/>
              </a:rPr>
              <a:t>等　</a:t>
            </a:r>
            <a:r>
              <a:rPr lang="ja-JP" altLang="en-US" sz="2000" b="1">
                <a:solidFill>
                  <a:schemeClr val="tx1"/>
                </a:solidFill>
                <a:latin typeface="HG丸ｺﾞｼｯｸM-PRO" pitchFamily="50" charset="-128"/>
                <a:ea typeface="HG丸ｺﾞｼｯｸM-PRO" pitchFamily="50" charset="-128"/>
              </a:rPr>
              <a:t>　　　　  </a:t>
            </a:r>
            <a:r>
              <a:rPr lang="ja-JP" altLang="en-US" sz="2000" b="1" dirty="0">
                <a:solidFill>
                  <a:schemeClr val="tx1"/>
                </a:solidFill>
                <a:latin typeface="HG丸ｺﾞｼｯｸM-PRO" pitchFamily="50" charset="-128"/>
                <a:ea typeface="HG丸ｺﾞｼｯｸM-PRO" pitchFamily="50" charset="-128"/>
              </a:rPr>
              <a:t>　　 印紙税等</a:t>
            </a:r>
          </a:p>
        </p:txBody>
      </p:sp>
      <p:sp>
        <p:nvSpPr>
          <p:cNvPr id="14" name="角丸四角形 13"/>
          <p:cNvSpPr/>
          <p:nvPr/>
        </p:nvSpPr>
        <p:spPr>
          <a:xfrm>
            <a:off x="1047750" y="3411538"/>
            <a:ext cx="1547813" cy="1152525"/>
          </a:xfrm>
          <a:prstGeom prst="roundRect">
            <a:avLst>
              <a:gd name="adj" fmla="val 7080"/>
            </a:avLst>
          </a:prstGeom>
          <a:solidFill>
            <a:srgbClr val="FF0000"/>
          </a:solidFill>
          <a:ln w="5715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b="1" dirty="0">
                <a:solidFill>
                  <a:schemeClr val="bg1"/>
                </a:solidFill>
                <a:latin typeface="メイリオ" panose="020B0604030504040204" pitchFamily="50" charset="-128"/>
                <a:ea typeface="メイリオ" panose="020B0604030504040204" pitchFamily="50" charset="-128"/>
              </a:rPr>
              <a:t>県 税</a:t>
            </a:r>
            <a:endParaRPr lang="en-US" altLang="ja-JP" b="1" dirty="0">
              <a:solidFill>
                <a:schemeClr val="bg1"/>
              </a:solidFill>
              <a:latin typeface="メイリオ" panose="020B0604030504040204" pitchFamily="50" charset="-128"/>
              <a:ea typeface="メイリオ" panose="020B0604030504040204" pitchFamily="50" charset="-128"/>
            </a:endParaRPr>
          </a:p>
          <a:p>
            <a:pPr algn="ctr" eaLnBrk="1" hangingPunct="1">
              <a:defRPr/>
            </a:pPr>
            <a:endParaRPr lang="ja-JP" altLang="en-US" sz="1000" b="1" dirty="0">
              <a:solidFill>
                <a:schemeClr val="tx1"/>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15" name="角丸四角形 14"/>
          <p:cNvSpPr/>
          <p:nvPr/>
        </p:nvSpPr>
        <p:spPr>
          <a:xfrm>
            <a:off x="1047750" y="4635500"/>
            <a:ext cx="1547813" cy="1152525"/>
          </a:xfrm>
          <a:prstGeom prst="roundRect">
            <a:avLst>
              <a:gd name="adj" fmla="val 5778"/>
            </a:avLst>
          </a:prstGeom>
          <a:solidFill>
            <a:srgbClr val="C00000"/>
          </a:solidFill>
          <a:ln w="57150">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b="1" dirty="0">
                <a:solidFill>
                  <a:schemeClr val="bg1"/>
                </a:solidFill>
                <a:latin typeface="メイリオ" panose="020B0604030504040204" pitchFamily="50" charset="-128"/>
                <a:ea typeface="メイリオ" panose="020B0604030504040204" pitchFamily="50" charset="-128"/>
              </a:rPr>
              <a:t>市町村税</a:t>
            </a:r>
            <a:endParaRPr lang="en-US" altLang="ja-JP" b="1" dirty="0">
              <a:solidFill>
                <a:schemeClr val="bg1"/>
              </a:solidFill>
              <a:latin typeface="メイリオ" panose="020B0604030504040204" pitchFamily="50" charset="-128"/>
              <a:ea typeface="メイリオ" panose="020B0604030504040204" pitchFamily="50" charset="-128"/>
            </a:endParaRPr>
          </a:p>
          <a:p>
            <a:pPr algn="ctr" eaLnBrk="1" hangingPunct="1">
              <a:defRPr/>
            </a:pPr>
            <a:endParaRPr lang="ja-JP" altLang="en-US" sz="1050" b="1" dirty="0">
              <a:solidFill>
                <a:schemeClr val="tx1"/>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16" name="角丸四角形 15"/>
          <p:cNvSpPr/>
          <p:nvPr/>
        </p:nvSpPr>
        <p:spPr>
          <a:xfrm>
            <a:off x="354013" y="3425825"/>
            <a:ext cx="611187" cy="2376488"/>
          </a:xfrm>
          <a:prstGeom prst="roundRect">
            <a:avLst>
              <a:gd name="adj" fmla="val 12284"/>
            </a:avLst>
          </a:prstGeom>
          <a:solidFill>
            <a:srgbClr val="0070C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eaLnBrk="1" hangingPunct="1">
              <a:defRPr/>
            </a:pPr>
            <a:r>
              <a:rPr lang="ja-JP" altLang="en-US" sz="3200" b="1" dirty="0">
                <a:solidFill>
                  <a:schemeClr val="bg1"/>
                </a:solidFill>
                <a:latin typeface="メイリオ" panose="020B0604030504040204" pitchFamily="50" charset="-128"/>
                <a:ea typeface="メイリオ" panose="020B0604030504040204" pitchFamily="50" charset="-128"/>
              </a:rPr>
              <a:t>地方税</a:t>
            </a:r>
          </a:p>
        </p:txBody>
      </p:sp>
      <p:sp>
        <p:nvSpPr>
          <p:cNvPr id="17" name="角丸四角形 16"/>
          <p:cNvSpPr/>
          <p:nvPr/>
        </p:nvSpPr>
        <p:spPr>
          <a:xfrm>
            <a:off x="2714625" y="3411538"/>
            <a:ext cx="6121400" cy="1152525"/>
          </a:xfrm>
          <a:prstGeom prst="roundRect">
            <a:avLst>
              <a:gd name="adj" fmla="val 4614"/>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ts val="3000"/>
              </a:lnSpc>
              <a:defRPr/>
            </a:pPr>
            <a:r>
              <a:rPr lang="ja-JP" altLang="en-US" sz="2000" b="1" dirty="0">
                <a:solidFill>
                  <a:schemeClr val="tx1"/>
                </a:solidFill>
                <a:latin typeface="HG丸ｺﾞｼｯｸM-PRO" pitchFamily="50" charset="-128"/>
                <a:ea typeface="HG丸ｺﾞｼｯｸM-PRO" pitchFamily="50" charset="-128"/>
              </a:rPr>
              <a:t>県民税、事業税、　　　　 地方消費税、</a:t>
            </a:r>
          </a:p>
          <a:p>
            <a:pPr eaLnBrk="1" hangingPunct="1">
              <a:lnSpc>
                <a:spcPts val="3000"/>
              </a:lnSpc>
              <a:defRPr/>
            </a:pPr>
            <a:r>
              <a:rPr lang="ja-JP" altLang="en-US" sz="2000" b="1" dirty="0">
                <a:solidFill>
                  <a:schemeClr val="tx1"/>
                </a:solidFill>
                <a:latin typeface="HG丸ｺﾞｼｯｸM-PRO" pitchFamily="50" charset="-128"/>
                <a:ea typeface="HG丸ｺﾞｼｯｸM-PRO" pitchFamily="50" charset="-128"/>
              </a:rPr>
              <a:t>自動車税、鉱区税等　　　 県たばこ税等</a:t>
            </a:r>
          </a:p>
        </p:txBody>
      </p:sp>
      <p:sp>
        <p:nvSpPr>
          <p:cNvPr id="18" name="角丸四角形 17"/>
          <p:cNvSpPr/>
          <p:nvPr/>
        </p:nvSpPr>
        <p:spPr>
          <a:xfrm>
            <a:off x="2714625" y="4635500"/>
            <a:ext cx="6121400" cy="1152525"/>
          </a:xfrm>
          <a:prstGeom prst="roundRect">
            <a:avLst>
              <a:gd name="adj" fmla="val 4614"/>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ts val="3000"/>
              </a:lnSpc>
              <a:defRPr/>
            </a:pPr>
            <a:r>
              <a:rPr lang="ja-JP" altLang="en-US" sz="2000" b="1" dirty="0">
                <a:solidFill>
                  <a:schemeClr val="tx1"/>
                </a:solidFill>
                <a:latin typeface="HG丸ｺﾞｼｯｸM-PRO" pitchFamily="50" charset="-128"/>
                <a:ea typeface="HG丸ｺﾞｼｯｸM-PRO" pitchFamily="50" charset="-128"/>
              </a:rPr>
              <a:t>市町村民税、固定資産税、市町村たばこ税、</a:t>
            </a:r>
          </a:p>
          <a:p>
            <a:pPr eaLnBrk="1" hangingPunct="1">
              <a:lnSpc>
                <a:spcPts val="3000"/>
              </a:lnSpc>
              <a:defRPr/>
            </a:pPr>
            <a:r>
              <a:rPr lang="ja-JP" altLang="en-US" sz="2000" b="1" dirty="0">
                <a:solidFill>
                  <a:schemeClr val="tx1"/>
                </a:solidFill>
                <a:latin typeface="HG丸ｺﾞｼｯｸM-PRO" pitchFamily="50" charset="-128"/>
                <a:ea typeface="HG丸ｺﾞｼｯｸM-PRO" pitchFamily="50" charset="-128"/>
              </a:rPr>
              <a:t>軽自動車税等　　　　　　 入湯税等</a:t>
            </a:r>
          </a:p>
        </p:txBody>
      </p:sp>
      <p:sp>
        <p:nvSpPr>
          <p:cNvPr id="26" name="正方形/長方形 25"/>
          <p:cNvSpPr/>
          <p:nvPr/>
        </p:nvSpPr>
        <p:spPr>
          <a:xfrm>
            <a:off x="2124075" y="5949950"/>
            <a:ext cx="4895850"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3200" b="1" spc="200" dirty="0">
                <a:solidFill>
                  <a:schemeClr val="tx1"/>
                </a:solidFill>
                <a:latin typeface="メイリオ" panose="020B0604030504040204" pitchFamily="50" charset="-128"/>
                <a:ea typeface="メイリオ" panose="020B0604030504040204" pitchFamily="50" charset="-128"/>
              </a:rPr>
              <a:t>合計　約</a:t>
            </a:r>
            <a:r>
              <a:rPr lang="en-US" altLang="ja-JP" sz="3200" b="1" spc="200" dirty="0">
                <a:solidFill>
                  <a:schemeClr val="tx1"/>
                </a:solidFill>
                <a:latin typeface="メイリオ" panose="020B0604030504040204" pitchFamily="50" charset="-128"/>
                <a:ea typeface="メイリオ" panose="020B0604030504040204" pitchFamily="50" charset="-128"/>
              </a:rPr>
              <a:t>50</a:t>
            </a:r>
            <a:r>
              <a:rPr lang="ja-JP" altLang="en-US" sz="3200" b="1" spc="200" dirty="0">
                <a:solidFill>
                  <a:schemeClr val="tx1"/>
                </a:solidFill>
                <a:latin typeface="メイリオ" panose="020B0604030504040204" pitchFamily="50" charset="-128"/>
                <a:ea typeface="メイリオ" panose="020B0604030504040204" pitchFamily="50" charset="-128"/>
              </a:rPr>
              <a:t>種類</a:t>
            </a:r>
          </a:p>
        </p:txBody>
      </p:sp>
      <p:sp>
        <p:nvSpPr>
          <p:cNvPr id="21" name="正方形/長方形 20"/>
          <p:cNvSpPr/>
          <p:nvPr/>
        </p:nvSpPr>
        <p:spPr>
          <a:xfrm>
            <a:off x="544513" y="2613025"/>
            <a:ext cx="1870075" cy="50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b="1" dirty="0">
                <a:solidFill>
                  <a:schemeClr val="bg1"/>
                </a:solidFill>
                <a:latin typeface="メイリオ" panose="020B0604030504040204" pitchFamily="50" charset="-128"/>
                <a:ea typeface="メイリオ" panose="020B0604030504040204" pitchFamily="50" charset="-128"/>
              </a:rPr>
              <a:t>（</a:t>
            </a:r>
            <a:r>
              <a:rPr lang="en-US" altLang="ja-JP" b="1" spc="100" dirty="0">
                <a:solidFill>
                  <a:schemeClr val="bg1"/>
                </a:solidFill>
                <a:latin typeface="メイリオ" panose="020B0604030504040204" pitchFamily="50" charset="-128"/>
                <a:ea typeface="メイリオ" panose="020B0604030504040204" pitchFamily="50" charset="-128"/>
              </a:rPr>
              <a:t>24</a:t>
            </a:r>
            <a:r>
              <a:rPr lang="ja-JP" altLang="en-US" b="1" spc="100" dirty="0">
                <a:solidFill>
                  <a:schemeClr val="bg1"/>
                </a:solidFill>
                <a:latin typeface="メイリオ" panose="020B0604030504040204" pitchFamily="50" charset="-128"/>
                <a:ea typeface="メイリオ" panose="020B0604030504040204" pitchFamily="50" charset="-128"/>
              </a:rPr>
              <a:t>種類</a:t>
            </a:r>
            <a:r>
              <a:rPr lang="ja-JP" altLang="en-US" b="1" dirty="0">
                <a:solidFill>
                  <a:schemeClr val="bg1"/>
                </a:solidFill>
                <a:latin typeface="メイリオ" panose="020B0604030504040204" pitchFamily="50" charset="-128"/>
                <a:ea typeface="メイリオ" panose="020B0604030504040204" pitchFamily="50" charset="-128"/>
              </a:rPr>
              <a:t>）</a:t>
            </a:r>
          </a:p>
        </p:txBody>
      </p:sp>
      <p:sp>
        <p:nvSpPr>
          <p:cNvPr id="22" name="正方形/長方形 21"/>
          <p:cNvSpPr/>
          <p:nvPr/>
        </p:nvSpPr>
        <p:spPr>
          <a:xfrm>
            <a:off x="830263" y="4002088"/>
            <a:ext cx="2032000" cy="50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800" b="1" dirty="0">
                <a:solidFill>
                  <a:schemeClr val="bg1"/>
                </a:solidFill>
                <a:latin typeface="メイリオ" panose="020B0604030504040204" pitchFamily="50" charset="-128"/>
                <a:ea typeface="メイリオ" panose="020B0604030504040204" pitchFamily="50" charset="-128"/>
              </a:rPr>
              <a:t>（</a:t>
            </a:r>
            <a:r>
              <a:rPr lang="ja-JP" altLang="en-US" sz="1800" b="1" spc="100" dirty="0">
                <a:solidFill>
                  <a:schemeClr val="bg1"/>
                </a:solidFill>
                <a:latin typeface="メイリオ" panose="020B0604030504040204" pitchFamily="50" charset="-128"/>
                <a:ea typeface="メイリオ" panose="020B0604030504040204" pitchFamily="50" charset="-128"/>
              </a:rPr>
              <a:t>約</a:t>
            </a:r>
            <a:r>
              <a:rPr lang="en-US" altLang="ja-JP" sz="1800" b="1" spc="100" dirty="0">
                <a:solidFill>
                  <a:schemeClr val="bg1"/>
                </a:solidFill>
                <a:latin typeface="メイリオ" panose="020B0604030504040204" pitchFamily="50" charset="-128"/>
                <a:ea typeface="メイリオ" panose="020B0604030504040204" pitchFamily="50" charset="-128"/>
              </a:rPr>
              <a:t>16</a:t>
            </a:r>
            <a:r>
              <a:rPr lang="ja-JP" altLang="en-US" sz="1800" b="1" spc="100" dirty="0">
                <a:solidFill>
                  <a:schemeClr val="bg1"/>
                </a:solidFill>
                <a:latin typeface="メイリオ" panose="020B0604030504040204" pitchFamily="50" charset="-128"/>
                <a:ea typeface="メイリオ" panose="020B0604030504040204" pitchFamily="50" charset="-128"/>
              </a:rPr>
              <a:t>種類</a:t>
            </a:r>
            <a:r>
              <a:rPr lang="ja-JP" altLang="en-US" sz="1800" b="1" dirty="0">
                <a:solidFill>
                  <a:schemeClr val="bg1"/>
                </a:solidFill>
                <a:latin typeface="メイリオ" panose="020B0604030504040204" pitchFamily="50" charset="-128"/>
                <a:ea typeface="メイリオ" panose="020B0604030504040204" pitchFamily="50" charset="-128"/>
              </a:rPr>
              <a:t>）</a:t>
            </a:r>
          </a:p>
        </p:txBody>
      </p:sp>
      <p:sp>
        <p:nvSpPr>
          <p:cNvPr id="23" name="正方形/長方形 22"/>
          <p:cNvSpPr/>
          <p:nvPr/>
        </p:nvSpPr>
        <p:spPr>
          <a:xfrm>
            <a:off x="785813" y="5211763"/>
            <a:ext cx="2030412" cy="503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800" b="1" dirty="0">
                <a:solidFill>
                  <a:schemeClr val="bg1"/>
                </a:solidFill>
                <a:latin typeface="メイリオ" panose="020B0604030504040204" pitchFamily="50" charset="-128"/>
                <a:ea typeface="メイリオ" panose="020B0604030504040204" pitchFamily="50" charset="-128"/>
              </a:rPr>
              <a:t>（</a:t>
            </a:r>
            <a:r>
              <a:rPr lang="ja-JP" altLang="en-US" sz="1800" b="1" spc="100" dirty="0">
                <a:solidFill>
                  <a:schemeClr val="bg1"/>
                </a:solidFill>
                <a:latin typeface="メイリオ" panose="020B0604030504040204" pitchFamily="50" charset="-128"/>
                <a:ea typeface="メイリオ" panose="020B0604030504040204" pitchFamily="50" charset="-128"/>
              </a:rPr>
              <a:t>約</a:t>
            </a:r>
            <a:r>
              <a:rPr lang="en-US" altLang="ja-JP" sz="1800" b="1" spc="100" dirty="0">
                <a:solidFill>
                  <a:schemeClr val="bg1"/>
                </a:solidFill>
                <a:latin typeface="メイリオ" panose="020B0604030504040204" pitchFamily="50" charset="-128"/>
                <a:ea typeface="メイリオ" panose="020B0604030504040204" pitchFamily="50" charset="-128"/>
              </a:rPr>
              <a:t>13</a:t>
            </a:r>
            <a:r>
              <a:rPr lang="ja-JP" altLang="en-US" sz="1800" b="1" spc="100" dirty="0">
                <a:solidFill>
                  <a:schemeClr val="bg1"/>
                </a:solidFill>
                <a:latin typeface="メイリオ" panose="020B0604030504040204" pitchFamily="50" charset="-128"/>
                <a:ea typeface="メイリオ" panose="020B0604030504040204" pitchFamily="50" charset="-128"/>
              </a:rPr>
              <a:t>種類</a:t>
            </a:r>
            <a:r>
              <a:rPr lang="ja-JP" altLang="en-US" sz="1800" b="1" dirty="0">
                <a:solidFill>
                  <a:schemeClr val="bg1"/>
                </a:solidFill>
                <a:latin typeface="メイリオ" panose="020B0604030504040204" pitchFamily="50" charset="-128"/>
                <a:ea typeface="メイリオ" panose="020B0604030504040204" pitchFamily="50" charset="-128"/>
              </a:rPr>
              <a:t>）</a:t>
            </a:r>
          </a:p>
        </p:txBody>
      </p:sp>
      <p:sp>
        <p:nvSpPr>
          <p:cNvPr id="24" name="タイトル 2"/>
          <p:cNvSpPr>
            <a:spLocks noGrp="1"/>
          </p:cNvSpPr>
          <p:nvPr>
            <p:ph type="title"/>
          </p:nvPr>
        </p:nvSpPr>
        <p:spPr>
          <a:xfrm>
            <a:off x="0" y="2"/>
            <a:ext cx="9140400" cy="972000"/>
          </a:xfrm>
          <a:solidFill>
            <a:srgbClr val="0070C0"/>
          </a:solidFill>
        </p:spPr>
        <p:txBody>
          <a:bodyPr anchor="ctr">
            <a:normAutofit/>
          </a:bodyPr>
          <a:lstStyle/>
          <a:p>
            <a:pPr>
              <a:lnSpc>
                <a:spcPct val="150000"/>
              </a:lnSpc>
            </a:pPr>
            <a:r>
              <a:rPr lang="ja-JP" altLang="en-US" sz="3600" dirty="0" smtClean="0">
                <a:latin typeface="メイリオ" panose="020B0604030504040204" pitchFamily="50" charset="-128"/>
                <a:ea typeface="メイリオ" panose="020B0604030504040204" pitchFamily="50" charset="-128"/>
                <a:cs typeface="メイリオ" panose="020B0604030504040204" pitchFamily="50" charset="-128"/>
              </a:rPr>
              <a:t>種類</a:t>
            </a: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と</a:t>
            </a:r>
            <a:r>
              <a:rPr lang="ja-JP" altLang="en-US" sz="3600" dirty="0" smtClean="0">
                <a:latin typeface="メイリオ" panose="020B0604030504040204" pitchFamily="50" charset="-128"/>
                <a:ea typeface="メイリオ" panose="020B0604030504040204" pitchFamily="50" charset="-128"/>
                <a:cs typeface="メイリオ" panose="020B0604030504040204" pitchFamily="50" charset="-128"/>
              </a:rPr>
              <a:t>分類</a:t>
            </a:r>
            <a:endParaRPr kumimoji="1" lang="ja-JP" altLang="en-US" sz="3600" b="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0933614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par>
                                <p:cTn id="32" presetID="53"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par>
                                <p:cTn id="37" presetID="53"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fltVal val="0"/>
                                          </p:val>
                                        </p:tav>
                                        <p:tav tm="100000">
                                          <p:val>
                                            <p:strVal val="#ppt_h"/>
                                          </p:val>
                                        </p:tav>
                                      </p:tavLst>
                                    </p:anim>
                                    <p:animEffect transition="in" filter="fade">
                                      <p:cBhvr>
                                        <p:cTn id="41" dur="500"/>
                                        <p:tgtEl>
                                          <p:spTgt spid="18"/>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6" presetClass="emph" presetSubtype="0" fill="hold" grpId="1" nodeType="clickEffect">
                                  <p:stCondLst>
                                    <p:cond delay="0"/>
                                  </p:stCondLst>
                                  <p:childTnLst>
                                    <p:animEffect transition="out" filter="fade">
                                      <p:cBhvr>
                                        <p:cTn id="59" dur="500" tmFilter="0, 0; .2, .5; .8, .5; 1, 0"/>
                                        <p:tgtEl>
                                          <p:spTgt spid="19"/>
                                        </p:tgtEl>
                                      </p:cBhvr>
                                    </p:animEffect>
                                    <p:animScale>
                                      <p:cBhvr>
                                        <p:cTn id="60" dur="250" autoRev="1" fill="hold"/>
                                        <p:tgtEl>
                                          <p:spTgt spid="19"/>
                                        </p:tgtEl>
                                      </p:cBhvr>
                                      <p:by x="105000" y="105000"/>
                                    </p:animScale>
                                  </p:childTnLst>
                                </p:cTn>
                              </p:par>
                            </p:childTnLst>
                          </p:cTn>
                        </p:par>
                      </p:childTnLst>
                    </p:cTn>
                  </p:par>
                  <p:par>
                    <p:cTn id="61" fill="hold" nodeType="clickPar">
                      <p:stCondLst>
                        <p:cond delay="indefinite"/>
                      </p:stCondLst>
                      <p:childTnLst>
                        <p:par>
                          <p:cTn id="62" fill="hold" nodeType="withGroup">
                            <p:stCondLst>
                              <p:cond delay="0"/>
                            </p:stCondLst>
                            <p:childTnLst>
                              <p:par>
                                <p:cTn id="63" presetID="26" presetClass="emph" presetSubtype="0" fill="hold" grpId="1" nodeType="clickEffect">
                                  <p:stCondLst>
                                    <p:cond delay="0"/>
                                  </p:stCondLst>
                                  <p:childTnLst>
                                    <p:animEffect transition="out" filter="fade">
                                      <p:cBhvr>
                                        <p:cTn id="64" dur="500" tmFilter="0, 0; .2, .5; .8, .5; 1, 0"/>
                                        <p:tgtEl>
                                          <p:spTgt spid="20"/>
                                        </p:tgtEl>
                                      </p:cBhvr>
                                    </p:animEffect>
                                    <p:animScale>
                                      <p:cBhvr>
                                        <p:cTn id="65" dur="250" autoRev="1" fill="hold"/>
                                        <p:tgtEl>
                                          <p:spTgt spid="20"/>
                                        </p:tgtEl>
                                      </p:cBhvr>
                                      <p:by x="105000" y="105000"/>
                                    </p:animScale>
                                  </p:childTnLst>
                                </p:cTn>
                              </p:par>
                            </p:childTnLst>
                          </p:cTn>
                        </p:par>
                      </p:childTnLst>
                    </p:cTn>
                  </p:par>
                  <p:par>
                    <p:cTn id="66" fill="hold" nodeType="clickPar">
                      <p:stCondLst>
                        <p:cond delay="indefinite"/>
                      </p:stCondLst>
                      <p:childTnLst>
                        <p:par>
                          <p:cTn id="67" fill="hold" nodeType="withGroup">
                            <p:stCondLst>
                              <p:cond delay="0"/>
                            </p:stCondLst>
                            <p:childTnLst>
                              <p:par>
                                <p:cTn id="68" presetID="53" presetClass="entr" presetSubtype="0" fill="hold" grpId="0" nodeType="click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nodeType="afterGroup">
                            <p:stCondLst>
                              <p:cond delay="500"/>
                            </p:stCondLst>
                            <p:childTnLst>
                              <p:par>
                                <p:cTn id="74" presetID="26" presetClass="emph" presetSubtype="0" fill="hold" grpId="1" nodeType="afterEffect">
                                  <p:stCondLst>
                                    <p:cond delay="0"/>
                                  </p:stCondLst>
                                  <p:childTnLst>
                                    <p:animEffect transition="out" filter="fade">
                                      <p:cBhvr>
                                        <p:cTn id="75" dur="500" tmFilter="0, 0; .2, .5; .8, .5; 1, 0"/>
                                        <p:tgtEl>
                                          <p:spTgt spid="26"/>
                                        </p:tgtEl>
                                      </p:cBhvr>
                                    </p:animEffect>
                                    <p:animScale>
                                      <p:cBhvr>
                                        <p:cTn id="76" dur="250" autoRev="1" fill="hold"/>
                                        <p:tgtEl>
                                          <p:spTgt spid="26"/>
                                        </p:tgtEl>
                                      </p:cBhvr>
                                      <p:by x="105000" y="105000"/>
                                    </p:animScale>
                                  </p:childTnLst>
                                </p:cTn>
                              </p:par>
                            </p:childTnLst>
                          </p:cTn>
                        </p:par>
                      </p:childTnLst>
                    </p:cTn>
                  </p:par>
                  <p:par>
                    <p:cTn id="77" fill="hold" nodeType="clickPar">
                      <p:stCondLst>
                        <p:cond delay="indefinite"/>
                      </p:stCondLst>
                      <p:childTnLst>
                        <p:par>
                          <p:cTn id="78" fill="hold" nodeType="withGroup">
                            <p:stCondLst>
                              <p:cond delay="0"/>
                            </p:stCondLst>
                            <p:childTnLst>
                              <p:par>
                                <p:cTn id="79" presetID="53" presetClass="entr" presetSubtype="0" fill="hold" grpId="0" nodeType="click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53" presetClass="entr" presetSubtype="0" fill="hold" grpId="0" nodeType="clickEffect">
                                  <p:stCondLst>
                                    <p:cond delay="0"/>
                                  </p:stCondLst>
                                  <p:childTnLst>
                                    <p:set>
                                      <p:cBhvr>
                                        <p:cTn id="87" dur="1" fill="hold">
                                          <p:stCondLst>
                                            <p:cond delay="0"/>
                                          </p:stCondLst>
                                        </p:cTn>
                                        <p:tgtEl>
                                          <p:spTgt spid="22"/>
                                        </p:tgtEl>
                                        <p:attrNameLst>
                                          <p:attrName>style.visibility</p:attrName>
                                        </p:attrNameLst>
                                      </p:cBhvr>
                                      <p:to>
                                        <p:strVal val="visible"/>
                                      </p:to>
                                    </p:set>
                                    <p:anim calcmode="lin" valueType="num">
                                      <p:cBhvr>
                                        <p:cTn id="88" dur="500" fill="hold"/>
                                        <p:tgtEl>
                                          <p:spTgt spid="22"/>
                                        </p:tgtEl>
                                        <p:attrNameLst>
                                          <p:attrName>ppt_w</p:attrName>
                                        </p:attrNameLst>
                                      </p:cBhvr>
                                      <p:tavLst>
                                        <p:tav tm="0">
                                          <p:val>
                                            <p:fltVal val="0"/>
                                          </p:val>
                                        </p:tav>
                                        <p:tav tm="100000">
                                          <p:val>
                                            <p:strVal val="#ppt_w"/>
                                          </p:val>
                                        </p:tav>
                                      </p:tavLst>
                                    </p:anim>
                                    <p:anim calcmode="lin" valueType="num">
                                      <p:cBhvr>
                                        <p:cTn id="89" dur="500" fill="hold"/>
                                        <p:tgtEl>
                                          <p:spTgt spid="22"/>
                                        </p:tgtEl>
                                        <p:attrNameLst>
                                          <p:attrName>ppt_h</p:attrName>
                                        </p:attrNameLst>
                                      </p:cBhvr>
                                      <p:tavLst>
                                        <p:tav tm="0">
                                          <p:val>
                                            <p:fltVal val="0"/>
                                          </p:val>
                                        </p:tav>
                                        <p:tav tm="100000">
                                          <p:val>
                                            <p:strVal val="#ppt_h"/>
                                          </p:val>
                                        </p:tav>
                                      </p:tavLst>
                                    </p:anim>
                                    <p:animEffect transition="in" filter="fade">
                                      <p:cBhvr>
                                        <p:cTn id="90" dur="500"/>
                                        <p:tgtEl>
                                          <p:spTgt spid="22"/>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53" presetClass="entr" presetSubtype="0" fill="hold" grpId="0" nodeType="clickEffect">
                                  <p:stCondLst>
                                    <p:cond delay="0"/>
                                  </p:stCondLst>
                                  <p:childTnLst>
                                    <p:set>
                                      <p:cBhvr>
                                        <p:cTn id="94" dur="1" fill="hold">
                                          <p:stCondLst>
                                            <p:cond delay="0"/>
                                          </p:stCondLst>
                                        </p:cTn>
                                        <p:tgtEl>
                                          <p:spTgt spid="23"/>
                                        </p:tgtEl>
                                        <p:attrNameLst>
                                          <p:attrName>style.visibility</p:attrName>
                                        </p:attrNameLst>
                                      </p:cBhvr>
                                      <p:to>
                                        <p:strVal val="visible"/>
                                      </p:to>
                                    </p:set>
                                    <p:anim calcmode="lin" valueType="num">
                                      <p:cBhvr>
                                        <p:cTn id="95" dur="500" fill="hold"/>
                                        <p:tgtEl>
                                          <p:spTgt spid="23"/>
                                        </p:tgtEl>
                                        <p:attrNameLst>
                                          <p:attrName>ppt_w</p:attrName>
                                        </p:attrNameLst>
                                      </p:cBhvr>
                                      <p:tavLst>
                                        <p:tav tm="0">
                                          <p:val>
                                            <p:fltVal val="0"/>
                                          </p:val>
                                        </p:tav>
                                        <p:tav tm="100000">
                                          <p:val>
                                            <p:strVal val="#ppt_w"/>
                                          </p:val>
                                        </p:tav>
                                      </p:tavLst>
                                    </p:anim>
                                    <p:anim calcmode="lin" valueType="num">
                                      <p:cBhvr>
                                        <p:cTn id="96" dur="500" fill="hold"/>
                                        <p:tgtEl>
                                          <p:spTgt spid="23"/>
                                        </p:tgtEl>
                                        <p:attrNameLst>
                                          <p:attrName>ppt_h</p:attrName>
                                        </p:attrNameLst>
                                      </p:cBhvr>
                                      <p:tavLst>
                                        <p:tav tm="0">
                                          <p:val>
                                            <p:fltVal val="0"/>
                                          </p:val>
                                        </p:tav>
                                        <p:tav tm="100000">
                                          <p:val>
                                            <p:strVal val="#ppt_h"/>
                                          </p:val>
                                        </p:tav>
                                      </p:tavLst>
                                    </p:anim>
                                    <p:animEffect transition="in" filter="fade">
                                      <p:cBhvr>
                                        <p:cTn id="9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19" grpId="0" animBg="1"/>
      <p:bldP spid="19" grpId="1" animBg="1"/>
      <p:bldP spid="11" grpId="0" animBg="1"/>
      <p:bldP spid="13" grpId="0" animBg="1"/>
      <p:bldP spid="14" grpId="0" animBg="1"/>
      <p:bldP spid="15" grpId="0" animBg="1"/>
      <p:bldP spid="16" grpId="0" animBg="1"/>
      <p:bldP spid="17" grpId="0" animBg="1"/>
      <p:bldP spid="18" grpId="0" animBg="1"/>
      <p:bldP spid="26" grpId="0"/>
      <p:bldP spid="26" grpId="1"/>
      <p:bldP spid="21" grpId="0"/>
      <p:bldP spid="22" grpId="0"/>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2" name="Rectangle 5"/>
          <p:cNvSpPr>
            <a:spLocks noChangeArrowheads="1"/>
          </p:cNvSpPr>
          <p:nvPr/>
        </p:nvSpPr>
        <p:spPr bwMode="auto">
          <a:xfrm>
            <a:off x="3418693" y="3044299"/>
            <a:ext cx="547378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180975" eaLnBrk="1" hangingPunct="1">
              <a:lnSpc>
                <a:spcPct val="150000"/>
              </a:lnSpc>
              <a:spcBef>
                <a:spcPct val="20000"/>
              </a:spcBef>
              <a:buClr>
                <a:schemeClr val="tx1"/>
              </a:buClr>
              <a:buSzPct val="100000"/>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自ら考えることが</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大切</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タイトル 2"/>
          <p:cNvSpPr>
            <a:spLocks noGrp="1"/>
          </p:cNvSpPr>
          <p:nvPr>
            <p:ph type="title"/>
          </p:nvPr>
        </p:nvSpPr>
        <p:spPr/>
        <p:txBody>
          <a:bodyPr anchor="ctr"/>
          <a:lstStyle/>
          <a:p>
            <a:pPr>
              <a:lnSpc>
                <a:spcPct val="100000"/>
              </a:lnSpc>
            </a:pPr>
            <a:r>
              <a:rPr lang="ja-JP" altLang="en-US"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おわりに</a:t>
            </a:r>
            <a:endParaRPr kumimoji="1" lang="ja-JP" altLang="en-US"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a:xfrm>
            <a:off x="8567738" y="6453188"/>
            <a:ext cx="576262" cy="404812"/>
          </a:xfrm>
        </p:spPr>
        <p:txBody>
          <a:bodyPr/>
          <a:lstStyle/>
          <a:p>
            <a:fld id="{C870111A-7876-4376-AA8A-B94741648D09}" type="slidenum">
              <a:rPr lang="ja-JP" altLang="en-US" smtClean="0">
                <a:latin typeface="メイリオ" panose="020B0604030504040204" pitchFamily="50" charset="-128"/>
                <a:ea typeface="メイリオ" panose="020B0604030504040204" pitchFamily="50" charset="-128"/>
                <a:cs typeface="メイリオ" panose="020B0604030504040204" pitchFamily="50" charset="-128"/>
              </a:rPr>
              <a:pPr/>
              <a:t>29</a:t>
            </a:fld>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Rectangle 9">
            <a:extLst>
              <a:ext uri="{FF2B5EF4-FFF2-40B4-BE49-F238E27FC236}">
                <a16:creationId xmlns:a16="http://schemas.microsoft.com/office/drawing/2014/main" xmlns="" id="{933BB0F4-9F7A-40B8-9DA0-FAE99A614DEA}"/>
              </a:ext>
            </a:extLst>
          </p:cNvPr>
          <p:cNvSpPr>
            <a:spLocks noChangeArrowheads="1"/>
          </p:cNvSpPr>
          <p:nvPr/>
        </p:nvSpPr>
        <p:spPr bwMode="auto">
          <a:xfrm>
            <a:off x="1" y="2"/>
            <a:ext cx="9144000" cy="6856413"/>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922000353"/>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ChangeArrowheads="1"/>
          </p:cNvSpPr>
          <p:nvPr/>
        </p:nvSpPr>
        <p:spPr bwMode="auto">
          <a:xfrm>
            <a:off x="775451" y="1340768"/>
            <a:ext cx="7612973" cy="2400657"/>
          </a:xfrm>
          <a:prstGeom prst="rect">
            <a:avLst/>
          </a:prstGeom>
          <a:noFill/>
          <a:ln w="9525">
            <a:noFill/>
            <a:miter lim="800000"/>
            <a:headEnd/>
            <a:tailEnd/>
          </a:ln>
        </p:spPr>
        <p:txBody>
          <a:bodyPr wrap="square">
            <a:spAutoFit/>
          </a:bodyPr>
          <a:lstStyle/>
          <a:p>
            <a:pPr eaLnBrk="1" hangingPunct="1">
              <a:lnSpc>
                <a:spcPts val="6000"/>
              </a:lnSpc>
              <a:defRPr/>
            </a:pPr>
            <a:r>
              <a:rPr lang="ja-JP" altLang="en-US" sz="4400" b="1" spc="350" dirty="0" smtClean="0">
                <a:solidFill>
                  <a:schemeClr val="tx1">
                    <a:lumMod val="95000"/>
                    <a:lumOff val="5000"/>
                  </a:schemeClr>
                </a:solidFill>
                <a:latin typeface="メイリオ" panose="020B0604030504040204" pitchFamily="50" charset="-128"/>
                <a:ea typeface="メイリオ" panose="020B0604030504040204" pitchFamily="50" charset="-128"/>
              </a:rPr>
              <a:t>　税金</a:t>
            </a:r>
            <a:r>
              <a:rPr lang="ja-JP" altLang="en-US" sz="4400" b="1" spc="350" dirty="0">
                <a:solidFill>
                  <a:schemeClr val="tx1">
                    <a:lumMod val="95000"/>
                    <a:lumOff val="5000"/>
                  </a:schemeClr>
                </a:solidFill>
                <a:latin typeface="メイリオ" panose="020B0604030504040204" pitchFamily="50" charset="-128"/>
                <a:ea typeface="メイリオ" panose="020B0604030504040204" pitchFamily="50" charset="-128"/>
              </a:rPr>
              <a:t>に対して正しく理解し、国や社会の在り方</a:t>
            </a:r>
            <a:r>
              <a:rPr lang="ja-JP" altLang="en-US" sz="4400" b="1" spc="350" dirty="0" smtClean="0">
                <a:solidFill>
                  <a:schemeClr val="tx1">
                    <a:lumMod val="95000"/>
                    <a:lumOff val="5000"/>
                  </a:schemeClr>
                </a:solidFill>
                <a:latin typeface="メイリオ" panose="020B0604030504040204" pitchFamily="50" charset="-128"/>
                <a:ea typeface="メイリオ" panose="020B0604030504040204" pitchFamily="50" charset="-128"/>
              </a:rPr>
              <a:t>を自ら</a:t>
            </a:r>
            <a:r>
              <a:rPr lang="ja-JP" altLang="en-US" sz="4400" b="1" spc="350" dirty="0">
                <a:solidFill>
                  <a:schemeClr val="tx1">
                    <a:lumMod val="95000"/>
                    <a:lumOff val="5000"/>
                  </a:schemeClr>
                </a:solidFill>
                <a:latin typeface="メイリオ" panose="020B0604030504040204" pitchFamily="50" charset="-128"/>
                <a:ea typeface="メイリオ" panose="020B0604030504040204" pitchFamily="50" charset="-128"/>
              </a:rPr>
              <a:t>考える</a:t>
            </a:r>
            <a:r>
              <a:rPr lang="ja-JP" altLang="en-US" sz="4400" b="1" spc="350" dirty="0" smtClean="0">
                <a:solidFill>
                  <a:schemeClr val="tx1">
                    <a:lumMod val="95000"/>
                    <a:lumOff val="5000"/>
                  </a:schemeClr>
                </a:solidFill>
                <a:latin typeface="メイリオ" panose="020B0604030504040204" pitchFamily="50" charset="-128"/>
                <a:ea typeface="メイリオ" panose="020B0604030504040204" pitchFamily="50" charset="-128"/>
              </a:rPr>
              <a:t>ことが</a:t>
            </a:r>
            <a:r>
              <a:rPr lang="ja-JP" altLang="en-US" sz="4400" b="1" spc="350" dirty="0">
                <a:solidFill>
                  <a:schemeClr val="tx1">
                    <a:lumMod val="95000"/>
                    <a:lumOff val="5000"/>
                  </a:schemeClr>
                </a:solidFill>
                <a:latin typeface="メイリオ" panose="020B0604030504040204" pitchFamily="50" charset="-128"/>
                <a:ea typeface="メイリオ" panose="020B0604030504040204" pitchFamily="50" charset="-128"/>
              </a:rPr>
              <a:t>大切です</a:t>
            </a:r>
            <a:r>
              <a:rPr lang="ja-JP" altLang="en-US" sz="4400" b="1" dirty="0" smtClean="0">
                <a:solidFill>
                  <a:schemeClr val="tx1">
                    <a:lumMod val="95000"/>
                    <a:lumOff val="5000"/>
                  </a:schemeClr>
                </a:solidFill>
                <a:latin typeface="メイリオ" panose="020B0604030504040204" pitchFamily="50" charset="-128"/>
                <a:ea typeface="メイリオ" panose="020B0604030504040204" pitchFamily="50" charset="-128"/>
              </a:rPr>
              <a:t>。</a:t>
            </a:r>
            <a:endParaRPr lang="ja-JP" altLang="en-US" sz="4400" b="1"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8" name="タイトル 2"/>
          <p:cNvSpPr>
            <a:spLocks noGrp="1"/>
          </p:cNvSpPr>
          <p:nvPr>
            <p:ph type="title"/>
          </p:nvPr>
        </p:nvSpPr>
        <p:spPr>
          <a:xfrm>
            <a:off x="0" y="2"/>
            <a:ext cx="9140400" cy="972000"/>
          </a:xfrm>
          <a:solidFill>
            <a:srgbClr val="0070C0"/>
          </a:solidFill>
        </p:spPr>
        <p:txBody>
          <a:bodyPr anchor="ctr">
            <a:normAutofit/>
          </a:bodyPr>
          <a:lstStyle/>
          <a:p>
            <a:pPr>
              <a:lnSpc>
                <a:spcPct val="150000"/>
              </a:lnSpc>
            </a:pPr>
            <a:r>
              <a:rPr lang="ja-JP" altLang="en-US" sz="3600" dirty="0" smtClean="0">
                <a:latin typeface="メイリオ" panose="020B0604030504040204" pitchFamily="50" charset="-128"/>
                <a:ea typeface="メイリオ" panose="020B0604030504040204" pitchFamily="50" charset="-128"/>
              </a:rPr>
              <a:t>自ら考えることが大切</a:t>
            </a:r>
            <a:endParaRPr kumimoji="1" lang="ja-JP" altLang="en-US" sz="3200" b="0" dirty="0">
              <a:latin typeface="メイリオ" panose="020B0604030504040204" pitchFamily="50" charset="-128"/>
              <a:ea typeface="メイリオ" panose="020B0604030504040204" pitchFamily="50" charset="-128"/>
            </a:endParaRPr>
          </a:p>
        </p:txBody>
      </p:sp>
      <p:pic>
        <p:nvPicPr>
          <p:cNvPr id="10" name="図 9" descr="zaimu_Illust-0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3982" y="3861048"/>
            <a:ext cx="3595910" cy="2426556"/>
          </a:xfrm>
          <a:prstGeom prst="rect">
            <a:avLst/>
          </a:prstGeom>
        </p:spPr>
      </p:pic>
    </p:spTree>
    <p:extLst>
      <p:ext uri="{BB962C8B-B14F-4D97-AF65-F5344CB8AC3E}">
        <p14:creationId xmlns:p14="http://schemas.microsoft.com/office/powerpoint/2010/main" val="50956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bwMode="auto">
          <a:xfrm>
            <a:off x="147000" y="2009676"/>
            <a:ext cx="8820000" cy="4573808"/>
          </a:xfrm>
          <a:prstGeom prst="rect">
            <a:avLst/>
          </a:prstGeom>
          <a:solidFill>
            <a:srgbClr val="FFFFCC"/>
          </a:solidFill>
          <a:ln w="12700" cap="flat" cmpd="sng" algn="ctr">
            <a:noFill/>
            <a:prstDash val="solid"/>
            <a:miter lim="800000"/>
          </a:ln>
          <a:effectLst/>
        </p:spPr>
        <p:txBody>
          <a:bodyPr anchor="ctr"/>
          <a:lstStyle/>
          <a:p>
            <a:pPr marL="153035" indent="-153035">
              <a:lnSpc>
                <a:spcPts val="2500"/>
              </a:lnSpc>
              <a:spcAft>
                <a:spcPts val="0"/>
              </a:spcAft>
              <a:defRPr/>
            </a:pPr>
            <a:r>
              <a:rPr lang="ja-JP" sz="1200" b="1" kern="100" dirty="0">
                <a:solidFill>
                  <a:srgbClr val="000000"/>
                </a:solidFill>
                <a:latin typeface="ＭＳ 明朝" panose="02020609040205080304" pitchFamily="17" charset="-128"/>
                <a:ea typeface="HG丸ｺﾞｼｯｸM-PRO" panose="020F0600000000000000" pitchFamily="50" charset="-128"/>
                <a:cs typeface="Times New Roman" panose="02020603050405020304" pitchFamily="18" charset="0"/>
              </a:rPr>
              <a:t>　　</a:t>
            </a:r>
            <a:endParaRPr lang="ja-JP" sz="1100" kern="100" dirty="0">
              <a:latin typeface="メイリオ" panose="020B0604030504040204" pitchFamily="50" charset="-128"/>
              <a:ea typeface="メイリオ" panose="020B0604030504040204" pitchFamily="50" charset="-128"/>
              <a:cs typeface="Times New Roman" panose="02020603050405020304" pitchFamily="18" charset="0"/>
            </a:endParaRPr>
          </a:p>
        </p:txBody>
      </p:sp>
      <p:grpSp>
        <p:nvGrpSpPr>
          <p:cNvPr id="4" name="グループ化 3"/>
          <p:cNvGrpSpPr/>
          <p:nvPr/>
        </p:nvGrpSpPr>
        <p:grpSpPr>
          <a:xfrm>
            <a:off x="6696883" y="4424288"/>
            <a:ext cx="2051581" cy="1200887"/>
            <a:chOff x="9063462" y="4128828"/>
            <a:chExt cx="2735441" cy="1601182"/>
          </a:xfrm>
        </p:grpSpPr>
        <p:pic>
          <p:nvPicPr>
            <p:cNvPr id="17" name="図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92421" y="4128828"/>
              <a:ext cx="1806482" cy="1601182"/>
            </a:xfrm>
            <a:prstGeom prst="rect">
              <a:avLst/>
            </a:prstGeom>
            <a:ln w="6350">
              <a:noFill/>
            </a:ln>
          </p:spPr>
        </p:pic>
        <p:sp>
          <p:nvSpPr>
            <p:cNvPr id="19" name="右矢印 18"/>
            <p:cNvSpPr/>
            <p:nvPr/>
          </p:nvSpPr>
          <p:spPr>
            <a:xfrm rot="1972319">
              <a:off x="9063462" y="4129110"/>
              <a:ext cx="778862" cy="79017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p>
          </p:txBody>
        </p:sp>
      </p:grpSp>
      <p:pic>
        <p:nvPicPr>
          <p:cNvPr id="21" name="図 20" descr="zaimu_Illust-29.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1055" y="4318152"/>
            <a:ext cx="2194907" cy="1343096"/>
          </a:xfrm>
          <a:prstGeom prst="rect">
            <a:avLst/>
          </a:prstGeom>
        </p:spPr>
      </p:pic>
      <p:grpSp>
        <p:nvGrpSpPr>
          <p:cNvPr id="3" name="グループ化 2"/>
          <p:cNvGrpSpPr/>
          <p:nvPr/>
        </p:nvGrpSpPr>
        <p:grpSpPr>
          <a:xfrm>
            <a:off x="2602985" y="3887761"/>
            <a:ext cx="3870831" cy="1800200"/>
            <a:chOff x="3585562" y="3299470"/>
            <a:chExt cx="5161108" cy="1940058"/>
          </a:xfrm>
        </p:grpSpPr>
        <p:pic>
          <p:nvPicPr>
            <p:cNvPr id="24" name="図 23" descr="zaimu_Illust-33.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51938" y="3299470"/>
              <a:ext cx="3994732" cy="1940058"/>
            </a:xfrm>
            <a:prstGeom prst="rect">
              <a:avLst/>
            </a:prstGeom>
          </p:spPr>
        </p:pic>
        <p:sp>
          <p:nvSpPr>
            <p:cNvPr id="25" name="右矢印 24"/>
            <p:cNvSpPr/>
            <p:nvPr/>
          </p:nvSpPr>
          <p:spPr>
            <a:xfrm rot="19709688">
              <a:off x="3585562" y="3755327"/>
              <a:ext cx="778863" cy="79017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p>
          </p:txBody>
        </p:sp>
      </p:grpSp>
      <p:sp>
        <p:nvSpPr>
          <p:cNvPr id="22" name="タイトル 2"/>
          <p:cNvSpPr txBox="1">
            <a:spLocks/>
          </p:cNvSpPr>
          <p:nvPr/>
        </p:nvSpPr>
        <p:spPr>
          <a:xfrm>
            <a:off x="0" y="2"/>
            <a:ext cx="9140400" cy="972000"/>
          </a:xfrm>
          <a:prstGeom prst="rect">
            <a:avLst/>
          </a:prstGeom>
          <a:solidFill>
            <a:srgbClr val="0070C0"/>
          </a:solidFill>
        </p:spPr>
        <p:txBody>
          <a:bodyPr anchor="ctr">
            <a:normAutofit/>
          </a:bodyPr>
          <a:lstStyle>
            <a:lvl1pPr algn="ctr" defTabSz="914400" rtl="0" eaLnBrk="1" latinLnBrk="0" hangingPunct="1">
              <a:lnSpc>
                <a:spcPct val="90000"/>
              </a:lnSpc>
              <a:spcBef>
                <a:spcPct val="0"/>
              </a:spcBef>
              <a:buNone/>
              <a:defRPr kumimoji="1" sz="2000" b="1" kern="1200">
                <a:solidFill>
                  <a:schemeClr val="bg1"/>
                </a:solidFill>
                <a:latin typeface="HG丸ｺﾞｼｯｸM-PRO" panose="020F0600000000000000" pitchFamily="50" charset="-128"/>
                <a:ea typeface="HG丸ｺﾞｼｯｸM-PRO" panose="020F0600000000000000" pitchFamily="50" charset="-128"/>
                <a:cs typeface="+mj-cs"/>
              </a:defRPr>
            </a:lvl1pPr>
          </a:lstStyle>
          <a:p>
            <a:pPr fontAlgn="auto">
              <a:lnSpc>
                <a:spcPct val="150000"/>
              </a:lnSpc>
              <a:spcAft>
                <a:spcPts val="0"/>
              </a:spcAft>
            </a:pPr>
            <a:r>
              <a:rPr lang="ja-JP" altLang="en-US" sz="3600" dirty="0" smtClean="0">
                <a:latin typeface="メイリオ" panose="020B0604030504040204" pitchFamily="50" charset="-128"/>
                <a:ea typeface="メイリオ" panose="020B0604030504040204" pitchFamily="50" charset="-128"/>
              </a:rPr>
              <a:t>消費税の旅</a:t>
            </a:r>
            <a:endParaRPr lang="ja-JP" altLang="en-US" sz="3600" b="0" dirty="0">
              <a:latin typeface="メイリオ" panose="020B0604030504040204" pitchFamily="50" charset="-128"/>
              <a:ea typeface="メイリオ" panose="020B0604030504040204" pitchFamily="50" charset="-128"/>
            </a:endParaRPr>
          </a:p>
        </p:txBody>
      </p:sp>
      <p:sp>
        <p:nvSpPr>
          <p:cNvPr id="29" name="Rectangle 3"/>
          <p:cNvSpPr>
            <a:spLocks noChangeArrowheads="1"/>
          </p:cNvSpPr>
          <p:nvPr/>
        </p:nvSpPr>
        <p:spPr bwMode="auto">
          <a:xfrm>
            <a:off x="147000" y="1281540"/>
            <a:ext cx="658772" cy="720000"/>
          </a:xfrm>
          <a:prstGeom prst="rect">
            <a:avLst/>
          </a:prstGeom>
          <a:solidFill>
            <a:srgbClr val="808000"/>
          </a:solidFill>
          <a:ln>
            <a:noFill/>
          </a:ln>
          <a:effectLst/>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endParaRPr lang="ja-JP" altLang="en-US"/>
          </a:p>
        </p:txBody>
      </p:sp>
      <p:sp>
        <p:nvSpPr>
          <p:cNvPr id="33" name="テキスト ボックス 35"/>
          <p:cNvSpPr txBox="1">
            <a:spLocks noChangeArrowheads="1"/>
          </p:cNvSpPr>
          <p:nvPr/>
        </p:nvSpPr>
        <p:spPr bwMode="auto">
          <a:xfrm>
            <a:off x="393063" y="1287890"/>
            <a:ext cx="8571425" cy="702000"/>
          </a:xfrm>
          <a:prstGeom prst="rect">
            <a:avLst/>
          </a:prstGeom>
          <a:solidFill>
            <a:srgbClr val="92D050"/>
          </a:solidFill>
          <a:ln w="9525">
            <a:solidFill>
              <a:srgbClr val="92D050"/>
            </a:solidFill>
            <a:miter lim="800000"/>
            <a:headEnd/>
            <a:tailEnd/>
          </a:ln>
        </p:spPr>
        <p:txBody>
          <a:bodyPr tIns="0" bIns="36000"/>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endParaRPr lang="ja-JP" altLang="en-US"/>
          </a:p>
        </p:txBody>
      </p:sp>
      <p:sp>
        <p:nvSpPr>
          <p:cNvPr id="34" name="テキスト ボックス 33"/>
          <p:cNvSpPr txBox="1"/>
          <p:nvPr/>
        </p:nvSpPr>
        <p:spPr>
          <a:xfrm>
            <a:off x="411941" y="1430361"/>
            <a:ext cx="8192507" cy="523220"/>
          </a:xfrm>
          <a:prstGeom prst="rect">
            <a:avLst/>
          </a:prstGeom>
          <a:noFill/>
        </p:spPr>
        <p:txBody>
          <a:bodyPr wrap="square" rtlCol="0">
            <a:spAutoFit/>
          </a:bodyPr>
          <a:lstStyle/>
          <a:p>
            <a:r>
              <a:rPr lang="ja-JP" altLang="en-US" sz="2800" b="1" dirty="0" smtClean="0">
                <a:solidFill>
                  <a:schemeClr val="bg1"/>
                </a:solidFill>
                <a:latin typeface="メイリオ" panose="020B0604030504040204" pitchFamily="50" charset="-128"/>
                <a:ea typeface="メイリオ" panose="020B0604030504040204" pitchFamily="50" charset="-128"/>
              </a:rPr>
              <a:t>消費税はどのようにして納められるのでしょう</a:t>
            </a:r>
            <a:endParaRPr lang="ja-JP" altLang="en-US" sz="2800" b="1" dirty="0">
              <a:solidFill>
                <a:schemeClr val="bg1"/>
              </a:solidFill>
              <a:latin typeface="メイリオ" panose="020B0604030504040204" pitchFamily="50" charset="-128"/>
              <a:ea typeface="メイリオ" panose="020B0604030504040204" pitchFamily="50" charset="-128"/>
            </a:endParaRPr>
          </a:p>
        </p:txBody>
      </p:sp>
      <p:sp>
        <p:nvSpPr>
          <p:cNvPr id="35" name="正方形/長方形 34"/>
          <p:cNvSpPr>
            <a:spLocks noChangeArrowheads="1"/>
          </p:cNvSpPr>
          <p:nvPr/>
        </p:nvSpPr>
        <p:spPr bwMode="auto">
          <a:xfrm>
            <a:off x="1518608" y="2446833"/>
            <a:ext cx="2753887" cy="1066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2800" b="1" dirty="0" smtClean="0">
                <a:latin typeface="メイリオ" panose="020B0604030504040204" pitchFamily="50" charset="-128"/>
                <a:ea typeface="メイリオ" panose="020B0604030504040204" pitchFamily="50" charset="-128"/>
              </a:rPr>
              <a:t>お店で代金と</a:t>
            </a:r>
            <a:endParaRPr lang="en-US" altLang="ja-JP" sz="2800" b="1" dirty="0" smtClean="0">
              <a:latin typeface="メイリオ" panose="020B0604030504040204" pitchFamily="50" charset="-128"/>
              <a:ea typeface="メイリオ" panose="020B0604030504040204" pitchFamily="50" charset="-128"/>
            </a:endParaRPr>
          </a:p>
          <a:p>
            <a:pPr eaLnBrk="1" hangingPunct="1">
              <a:spcBef>
                <a:spcPct val="0"/>
              </a:spcBef>
              <a:buClrTx/>
              <a:buSzTx/>
              <a:buFontTx/>
              <a:buNone/>
            </a:pPr>
            <a:r>
              <a:rPr lang="ja-JP" altLang="en-US" sz="2800" b="1" dirty="0" smtClean="0">
                <a:latin typeface="メイリオ" panose="020B0604030504040204" pitchFamily="50" charset="-128"/>
                <a:ea typeface="メイリオ" panose="020B0604030504040204" pitchFamily="50" charset="-128"/>
              </a:rPr>
              <a:t>一緒に支払う</a:t>
            </a:r>
            <a:endParaRPr lang="ja-JP" altLang="en-US" sz="2800" b="1" dirty="0">
              <a:latin typeface="メイリオ" panose="020B0604030504040204" pitchFamily="50" charset="-128"/>
              <a:ea typeface="メイリオ" panose="020B0604030504040204" pitchFamily="50" charset="-128"/>
            </a:endParaRPr>
          </a:p>
        </p:txBody>
      </p:sp>
      <p:sp>
        <p:nvSpPr>
          <p:cNvPr id="36" name="正方形/長方形 35"/>
          <p:cNvSpPr>
            <a:spLocks noChangeArrowheads="1"/>
          </p:cNvSpPr>
          <p:nvPr/>
        </p:nvSpPr>
        <p:spPr bwMode="auto">
          <a:xfrm>
            <a:off x="5282698" y="2511174"/>
            <a:ext cx="3471228" cy="1066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2800" b="1" dirty="0" smtClean="0">
                <a:latin typeface="メイリオ" panose="020B0604030504040204" pitchFamily="50" charset="-128"/>
                <a:ea typeface="メイリオ" panose="020B0604030504040204" pitchFamily="50" charset="-128"/>
              </a:rPr>
              <a:t>預かった消費税を</a:t>
            </a:r>
            <a:endParaRPr lang="en-US" altLang="ja-JP" sz="2800" b="1" dirty="0" smtClean="0">
              <a:latin typeface="メイリオ" panose="020B0604030504040204" pitchFamily="50" charset="-128"/>
              <a:ea typeface="メイリオ" panose="020B0604030504040204" pitchFamily="50" charset="-128"/>
            </a:endParaRPr>
          </a:p>
          <a:p>
            <a:pPr eaLnBrk="1" hangingPunct="1">
              <a:spcBef>
                <a:spcPct val="0"/>
              </a:spcBef>
              <a:buClrTx/>
              <a:buSzTx/>
              <a:buFontTx/>
              <a:buNone/>
            </a:pPr>
            <a:r>
              <a:rPr lang="ja-JP" altLang="en-US" sz="2800" b="1" dirty="0" smtClean="0">
                <a:latin typeface="メイリオ" panose="020B0604030504040204" pitchFamily="50" charset="-128"/>
                <a:ea typeface="メイリオ" panose="020B0604030504040204" pitchFamily="50" charset="-128"/>
              </a:rPr>
              <a:t>計算して納める。</a:t>
            </a:r>
            <a:endParaRPr lang="ja-JP" altLang="en-US" sz="2800" b="1" dirty="0">
              <a:latin typeface="メイリオ" panose="020B0604030504040204" pitchFamily="50" charset="-128"/>
              <a:ea typeface="メイリオ" panose="020B0604030504040204" pitchFamily="50" charset="-128"/>
            </a:endParaRPr>
          </a:p>
        </p:txBody>
      </p:sp>
    </p:spTree>
    <p:custDataLst>
      <p:tags r:id="rId1"/>
    </p:custDataLst>
    <p:extLst>
      <p:ext uri="{BB962C8B-B14F-4D97-AF65-F5344CB8AC3E}">
        <p14:creationId xmlns:p14="http://schemas.microsoft.com/office/powerpoint/2010/main" val="27297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ipe(left)">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anim calcmode="lin" valueType="num">
                                      <p:cBhvr>
                                        <p:cTn id="21" dur="500" fill="hold"/>
                                        <p:tgtEl>
                                          <p:spTgt spid="4"/>
                                        </p:tgtEl>
                                        <p:attrNameLst>
                                          <p:attrName>ppt_x</p:attrName>
                                        </p:attrNameLst>
                                      </p:cBhvr>
                                      <p:tavLst>
                                        <p:tav tm="0">
                                          <p:val>
                                            <p:strVal val="#ppt_x"/>
                                          </p:val>
                                        </p:tav>
                                        <p:tav tm="100000">
                                          <p:val>
                                            <p:strVal val="#ppt_x"/>
                                          </p:val>
                                        </p:tav>
                                      </p:tavLst>
                                    </p:anim>
                                    <p:anim calcmode="lin" valueType="num">
                                      <p:cBhvr>
                                        <p:cTn id="22" dur="500" fill="hold"/>
                                        <p:tgtEl>
                                          <p:spTgt spid="4"/>
                                        </p:tgtEl>
                                        <p:attrNameLst>
                                          <p:attrName>ppt_y</p:attrName>
                                        </p:attrNameLst>
                                      </p:cBhvr>
                                      <p:tavLst>
                                        <p:tav tm="0">
                                          <p:val>
                                            <p:strVal val="#ppt_y+.1"/>
                                          </p:val>
                                        </p:tav>
                                        <p:tav tm="100000">
                                          <p:val>
                                            <p:strVal val="#ppt_y"/>
                                          </p:val>
                                        </p:tav>
                                      </p:tavLst>
                                    </p:anim>
                                  </p:childTnLst>
                                </p:cTn>
                              </p:par>
                              <p:par>
                                <p:cTn id="23" presetID="22" presetClass="entr" presetSubtype="8"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left)">
                                      <p:cBhvr>
                                        <p:cTn id="2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図 1"/>
          <p:cNvPicPr>
            <a:picLocks noChangeAspect="1"/>
          </p:cNvPicPr>
          <p:nvPr/>
        </p:nvPicPr>
        <p:blipFill rotWithShape="1">
          <a:blip r:embed="rId3" cstate="print">
            <a:extLst>
              <a:ext uri="{28A0092B-C50C-407E-A947-70E740481C1C}">
                <a14:useLocalDpi xmlns:a14="http://schemas.microsoft.com/office/drawing/2010/main" val="0"/>
              </a:ext>
            </a:extLst>
          </a:blip>
          <a:srcRect b="17376"/>
          <a:stretch/>
        </p:blipFill>
        <p:spPr bwMode="auto">
          <a:xfrm>
            <a:off x="180975" y="2266206"/>
            <a:ext cx="8783638" cy="3075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正方形/長方形 7"/>
          <p:cNvSpPr/>
          <p:nvPr/>
        </p:nvSpPr>
        <p:spPr>
          <a:xfrm>
            <a:off x="6596063" y="3112343"/>
            <a:ext cx="400050" cy="23018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7" name="正方形/長方形 6"/>
          <p:cNvSpPr/>
          <p:nvPr/>
        </p:nvSpPr>
        <p:spPr>
          <a:xfrm>
            <a:off x="585788" y="2132856"/>
            <a:ext cx="1663700" cy="32813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9" name="正方形/長方形 8"/>
          <p:cNvSpPr/>
          <p:nvPr/>
        </p:nvSpPr>
        <p:spPr>
          <a:xfrm>
            <a:off x="5580112" y="5823197"/>
            <a:ext cx="3474194" cy="611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400" dirty="0" smtClean="0">
                <a:solidFill>
                  <a:schemeClr val="tx1"/>
                </a:solidFill>
                <a:latin typeface="メイリオ" panose="020B0604030504040204" pitchFamily="50" charset="-128"/>
                <a:ea typeface="メイリオ" panose="020B0604030504040204" pitchFamily="50" charset="-128"/>
              </a:rPr>
              <a:t>＊</a:t>
            </a:r>
            <a:r>
              <a:rPr lang="en-US" altLang="ja-JP" sz="1400" dirty="0" smtClean="0">
                <a:solidFill>
                  <a:schemeClr val="tx1"/>
                </a:solidFill>
                <a:latin typeface="メイリオ" panose="020B0604030504040204" pitchFamily="50" charset="-128"/>
                <a:ea typeface="メイリオ" panose="020B0604030504040204" pitchFamily="50" charset="-128"/>
              </a:rPr>
              <a:t>2022</a:t>
            </a:r>
            <a:r>
              <a:rPr lang="ja-JP" altLang="en-US" sz="1400" dirty="0" smtClean="0">
                <a:solidFill>
                  <a:schemeClr val="tx1"/>
                </a:solidFill>
                <a:latin typeface="メイリオ" panose="020B0604030504040204" pitchFamily="50" charset="-128"/>
                <a:ea typeface="メイリオ" panose="020B0604030504040204" pitchFamily="50" charset="-128"/>
              </a:rPr>
              <a:t>年</a:t>
            </a:r>
            <a:r>
              <a:rPr lang="ja-JP" altLang="en-US" sz="1400" dirty="0">
                <a:solidFill>
                  <a:schemeClr val="tx1"/>
                </a:solidFill>
                <a:latin typeface="メイリオ" panose="020B0604030504040204" pitchFamily="50" charset="-128"/>
                <a:ea typeface="メイリオ" panose="020B0604030504040204" pitchFamily="50" charset="-128"/>
              </a:rPr>
              <a:t>（</a:t>
            </a:r>
            <a:r>
              <a:rPr lang="ja-JP" altLang="en-US" sz="1400" dirty="0" smtClean="0">
                <a:solidFill>
                  <a:schemeClr val="tx1"/>
                </a:solidFill>
                <a:latin typeface="メイリオ" panose="020B0604030504040204" pitchFamily="50" charset="-128"/>
                <a:ea typeface="メイリオ" panose="020B0604030504040204" pitchFamily="50" charset="-128"/>
              </a:rPr>
              <a:t>令和４年</a:t>
            </a:r>
            <a:r>
              <a:rPr lang="ja-JP" altLang="en-US" sz="1400" dirty="0">
                <a:solidFill>
                  <a:schemeClr val="tx1"/>
                </a:solidFill>
                <a:latin typeface="メイリオ" panose="020B0604030504040204" pitchFamily="50" charset="-128"/>
                <a:ea typeface="メイリオ" panose="020B0604030504040204" pitchFamily="50" charset="-128"/>
              </a:rPr>
              <a:t>）</a:t>
            </a:r>
            <a:r>
              <a:rPr lang="en-US" altLang="ja-JP" sz="1400" dirty="0">
                <a:solidFill>
                  <a:schemeClr val="tx1"/>
                </a:solidFill>
                <a:latin typeface="メイリオ" panose="020B0604030504040204" pitchFamily="50" charset="-128"/>
                <a:ea typeface="メイリオ" panose="020B0604030504040204" pitchFamily="50" charset="-128"/>
              </a:rPr>
              <a:t>1</a:t>
            </a:r>
            <a:r>
              <a:rPr lang="ja-JP" altLang="en-US" sz="1400" dirty="0">
                <a:solidFill>
                  <a:schemeClr val="tx1"/>
                </a:solidFill>
                <a:latin typeface="メイリオ" panose="020B0604030504040204" pitchFamily="50" charset="-128"/>
                <a:ea typeface="メイリオ" panose="020B0604030504040204" pitchFamily="50" charset="-128"/>
              </a:rPr>
              <a:t>月時点の</a:t>
            </a:r>
            <a:r>
              <a:rPr lang="ja-JP" altLang="en-US" sz="1400" dirty="0" smtClean="0">
                <a:solidFill>
                  <a:schemeClr val="tx1"/>
                </a:solidFill>
                <a:latin typeface="メイリオ" panose="020B0604030504040204" pitchFamily="50" charset="-128"/>
                <a:ea typeface="メイリオ" panose="020B0604030504040204" pitchFamily="50" charset="-128"/>
              </a:rPr>
              <a:t>税率</a:t>
            </a:r>
            <a:endParaRPr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13" name="タイトル 2"/>
          <p:cNvSpPr txBox="1">
            <a:spLocks/>
          </p:cNvSpPr>
          <p:nvPr/>
        </p:nvSpPr>
        <p:spPr>
          <a:xfrm>
            <a:off x="0" y="2"/>
            <a:ext cx="9140400" cy="972000"/>
          </a:xfrm>
          <a:prstGeom prst="rect">
            <a:avLst/>
          </a:prstGeom>
          <a:solidFill>
            <a:srgbClr val="0070C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2000" b="1" kern="1200">
                <a:solidFill>
                  <a:schemeClr val="bg1"/>
                </a:solidFill>
                <a:latin typeface="HG丸ｺﾞｼｯｸM-PRO" panose="020F0600000000000000" pitchFamily="50" charset="-128"/>
                <a:ea typeface="HG丸ｺﾞｼｯｸM-PRO" panose="020F0600000000000000" pitchFamily="50" charset="-128"/>
                <a:cs typeface="+mj-cs"/>
              </a:defRPr>
            </a:lvl1pPr>
          </a:lstStyle>
          <a:p>
            <a:pPr fontAlgn="auto">
              <a:lnSpc>
                <a:spcPct val="150000"/>
              </a:lnSpc>
              <a:spcAft>
                <a:spcPts val="0"/>
              </a:spcAft>
            </a:pPr>
            <a:r>
              <a:rPr lang="ja-JP" altLang="en-US" sz="3600" dirty="0" smtClean="0">
                <a:latin typeface="メイリオ" panose="020B0604030504040204" pitchFamily="50" charset="-128"/>
                <a:ea typeface="メイリオ" panose="020B0604030504040204" pitchFamily="50" charset="-128"/>
                <a:cs typeface="メイリオ" panose="020B0604030504040204" pitchFamily="50" charset="-128"/>
              </a:rPr>
              <a:t>消費税率の国際比較</a:t>
            </a:r>
            <a:endParaRPr lang="ja-JP" altLang="en-US" sz="3200" b="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2192976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6" presetClass="emph" presetSubtype="0" fill="hold" grpId="1" nodeType="afterEffect">
                                  <p:stCondLst>
                                    <p:cond delay="0"/>
                                  </p:stCondLst>
                                  <p:childTnLst>
                                    <p:animEffect transition="out" filter="fade">
                                      <p:cBhvr>
                                        <p:cTn id="11" dur="500" tmFilter="0, 0; .2, .5; .8, .5; 1, 0"/>
                                        <p:tgtEl>
                                          <p:spTgt spid="8"/>
                                        </p:tgtEl>
                                      </p:cBhvr>
                                    </p:animEffect>
                                    <p:animScale>
                                      <p:cBhvr>
                                        <p:cTn id="12" dur="250" autoRev="1" fill="hold"/>
                                        <p:tgtEl>
                                          <p:spTgt spid="8"/>
                                        </p:tgtEl>
                                      </p:cBhvr>
                                      <p:by x="105000" y="105000"/>
                                    </p:animScale>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500"/>
                            </p:stCondLst>
                            <p:childTnLst>
                              <p:par>
                                <p:cTn id="20" presetID="26" presetClass="emph" presetSubtype="0" fill="hold" grpId="1" nodeType="afterEffect">
                                  <p:stCondLst>
                                    <p:cond delay="0"/>
                                  </p:stCondLst>
                                  <p:childTnLst>
                                    <p:animEffect transition="out" filter="fade">
                                      <p:cBhvr>
                                        <p:cTn id="21" dur="500" tmFilter="0, 0; .2, .5; .8, .5; 1, 0"/>
                                        <p:tgtEl>
                                          <p:spTgt spid="7"/>
                                        </p:tgtEl>
                                      </p:cBhvr>
                                    </p:animEffect>
                                    <p:animScale>
                                      <p:cBhvr>
                                        <p:cTn id="22"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7" grpId="0" animBg="1"/>
      <p:bldP spid="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5"/>
          <p:cNvSpPr>
            <a:spLocks noChangeArrowheads="1"/>
          </p:cNvSpPr>
          <p:nvPr/>
        </p:nvSpPr>
        <p:spPr bwMode="auto">
          <a:xfrm>
            <a:off x="2051050" y="2205038"/>
            <a:ext cx="662463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defRPr kumimoji="1" sz="2400">
                <a:solidFill>
                  <a:schemeClr val="tx1"/>
                </a:solidFill>
                <a:latin typeface="Tahoma" panose="020B0604030504040204" pitchFamily="34" charset="0"/>
                <a:ea typeface="ＭＳ Ｐゴシック" panose="020B0600070205080204" pitchFamily="50" charset="-128"/>
              </a:defRPr>
            </a:lvl1pPr>
            <a:lvl2pPr marL="742950" indent="-285750">
              <a:defRPr kumimoji="1" sz="2400">
                <a:solidFill>
                  <a:schemeClr val="tx1"/>
                </a:solidFill>
                <a:latin typeface="Tahoma" panose="020B0604030504040204" pitchFamily="34" charset="0"/>
                <a:ea typeface="ＭＳ Ｐゴシック" panose="020B0600070205080204" pitchFamily="50" charset="-128"/>
              </a:defRPr>
            </a:lvl2pPr>
            <a:lvl3pPr marL="1143000" indent="-228600">
              <a:defRPr kumimoji="1" sz="2400">
                <a:solidFill>
                  <a:schemeClr val="tx1"/>
                </a:solidFill>
                <a:latin typeface="Tahoma" panose="020B0604030504040204" pitchFamily="34" charset="0"/>
                <a:ea typeface="ＭＳ Ｐゴシック" panose="020B0600070205080204" pitchFamily="50" charset="-128"/>
              </a:defRPr>
            </a:lvl3pPr>
            <a:lvl4pPr marL="1600200" indent="-228600">
              <a:defRPr kumimoji="1" sz="2400">
                <a:solidFill>
                  <a:schemeClr val="tx1"/>
                </a:solidFill>
                <a:latin typeface="Tahoma" panose="020B0604030504040204" pitchFamily="34" charset="0"/>
                <a:ea typeface="ＭＳ Ｐゴシック" panose="020B0600070205080204" pitchFamily="50" charset="-128"/>
              </a:defRPr>
            </a:lvl4pPr>
            <a:lvl5pPr marL="2057400" indent="-228600">
              <a:defRPr kumimoji="1" sz="2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eaLnBrk="1" hangingPunct="1">
              <a:lnSpc>
                <a:spcPct val="150000"/>
              </a:lnSpc>
              <a:spcBef>
                <a:spcPct val="20000"/>
              </a:spcBef>
              <a:buClr>
                <a:schemeClr val="tx1"/>
              </a:buClr>
              <a:buSzPct val="60000"/>
              <a:buFont typeface="Wingdings" panose="05000000000000000000" pitchFamily="2" charset="2"/>
              <a:buNone/>
            </a:pP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Rectangle 9">
            <a:extLst>
              <a:ext uri="{FF2B5EF4-FFF2-40B4-BE49-F238E27FC236}">
                <a16:creationId xmlns="" xmlns:a16="http://schemas.microsoft.com/office/drawing/2014/main" id="{933BB0F4-9F7A-40B8-9DA0-FAE99A614DEA}"/>
              </a:ext>
            </a:extLst>
          </p:cNvPr>
          <p:cNvSpPr>
            <a:spLocks noChangeArrowheads="1"/>
          </p:cNvSpPr>
          <p:nvPr/>
        </p:nvSpPr>
        <p:spPr bwMode="auto">
          <a:xfrm>
            <a:off x="1" y="2"/>
            <a:ext cx="9144000" cy="6856413"/>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Rectangle 5"/>
          <p:cNvSpPr>
            <a:spLocks noChangeArrowheads="1"/>
          </p:cNvSpPr>
          <p:nvPr/>
        </p:nvSpPr>
        <p:spPr bwMode="auto">
          <a:xfrm>
            <a:off x="3419872" y="2132856"/>
            <a:ext cx="5689600" cy="252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180975">
              <a:lnSpc>
                <a:spcPct val="150000"/>
              </a:lnSpc>
              <a:spcBef>
                <a:spcPct val="20000"/>
              </a:spcBef>
              <a:buClr>
                <a:schemeClr val="tx1"/>
              </a:buClr>
              <a:buSzPct val="100000"/>
            </a:pP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なぜ「税」が必要なのでしょうか？</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marL="180975" eaLnBrk="1" hangingPunct="1">
              <a:lnSpc>
                <a:spcPct val="150000"/>
              </a:lnSpc>
              <a:spcBef>
                <a:spcPct val="20000"/>
              </a:spcBef>
              <a:buClr>
                <a:schemeClr val="tx1"/>
              </a:buClr>
              <a:buSzPct val="100000"/>
            </a:pP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 公共サービスに使われている税金</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80975" eaLnBrk="1" hangingPunct="1">
              <a:lnSpc>
                <a:spcPct val="150000"/>
              </a:lnSpc>
              <a:spcBef>
                <a:spcPct val="20000"/>
              </a:spcBef>
              <a:buClr>
                <a:schemeClr val="tx1"/>
              </a:buClr>
              <a:buSzPct val="100000"/>
            </a:pP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 教育に使われている税金</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80975">
              <a:lnSpc>
                <a:spcPct val="150000"/>
              </a:lnSpc>
              <a:spcBef>
                <a:spcPct val="20000"/>
              </a:spcBef>
              <a:buClr>
                <a:schemeClr val="tx1"/>
              </a:buClr>
              <a:buSzPct val="100000"/>
            </a:pPr>
            <a:r>
              <a:rPr lang="ja-JP" altLang="en-US" sz="2400" dirty="0" smtClean="0">
                <a:solidFill>
                  <a:schemeClr val="tx1">
                    <a:lumMod val="95000"/>
                    <a:lumOff val="5000"/>
                  </a:schemeClr>
                </a:solidFill>
                <a:latin typeface="メイリオ" panose="020B0604030504040204" pitchFamily="50" charset="-128"/>
                <a:ea typeface="メイリオ" panose="020B0604030504040204" pitchFamily="50" charset="-128"/>
              </a:rPr>
              <a:t>－ 税金</a:t>
            </a:r>
            <a:r>
              <a:rPr lang="ja-JP" altLang="en-US" sz="2400" dirty="0">
                <a:solidFill>
                  <a:schemeClr val="tx1">
                    <a:lumMod val="95000"/>
                    <a:lumOff val="5000"/>
                  </a:schemeClr>
                </a:solidFill>
                <a:latin typeface="メイリオ" panose="020B0604030504040204" pitchFamily="50" charset="-128"/>
                <a:ea typeface="メイリオ" panose="020B0604030504040204" pitchFamily="50" charset="-128"/>
              </a:rPr>
              <a:t>の使い道は誰が決めるの</a:t>
            </a:r>
            <a:r>
              <a:rPr lang="ja-JP" altLang="en-US" sz="2400" dirty="0" smtClean="0">
                <a:solidFill>
                  <a:schemeClr val="tx1">
                    <a:lumMod val="95000"/>
                    <a:lumOff val="5000"/>
                  </a:schemeClr>
                </a:solidFill>
                <a:latin typeface="メイリオ" panose="020B0604030504040204" pitchFamily="50" charset="-128"/>
                <a:ea typeface="メイリオ" panose="020B0604030504040204" pitchFamily="50" charset="-128"/>
              </a:rPr>
              <a:t>？</a:t>
            </a:r>
            <a:endParaRPr lang="en-US" altLang="ja-JP" sz="28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タイトル 2"/>
          <p:cNvSpPr>
            <a:spLocks noGrp="1"/>
          </p:cNvSpPr>
          <p:nvPr/>
        </p:nvSpPr>
        <p:spPr>
          <a:xfrm>
            <a:off x="30623" y="14750"/>
            <a:ext cx="3419475" cy="6822000"/>
          </a:xfrm>
          <a:prstGeom prst="rect">
            <a:avLst/>
          </a:prstGeom>
          <a:blipFill>
            <a:blip r:embed="rId3"/>
            <a:srcRect/>
            <a:stretch>
              <a:fillRect/>
            </a:stretch>
          </a:blipFill>
          <a:effectLst/>
        </p:spPr>
        <p:txBody>
          <a:bodyPr vert="horz" lIns="91440" tIns="45720" rIns="91440" bIns="45720" rtlCol="0" anchor="ctr">
            <a:normAutofit/>
          </a:bodyPr>
          <a:lstStyle/>
          <a:p>
            <a:pPr algn="ctr">
              <a:spcAft>
                <a:spcPts val="0"/>
              </a:spcAft>
            </a:pPr>
            <a:r>
              <a:rPr lang="ja-JP" altLang="en-US" sz="3200" b="1" dirty="0">
                <a:solidFill>
                  <a:srgbClr val="0D0D0D"/>
                </a:solidFill>
                <a:latin typeface="ＭＳ Ｐゴシック" panose="020B0600070205080204" pitchFamily="50" charset="-128"/>
                <a:ea typeface="メイリオ" panose="020B0604030504040204" pitchFamily="50" charset="-128"/>
                <a:cs typeface="メイリオ" panose="020B0604030504040204" pitchFamily="50" charset="-128"/>
              </a:rPr>
              <a:t>暮らし</a:t>
            </a:r>
            <a:r>
              <a:rPr lang="ja-JP" altLang="en-US" sz="3200" b="1" dirty="0" smtClean="0">
                <a:solidFill>
                  <a:srgbClr val="0D0D0D"/>
                </a:solidFill>
                <a:latin typeface="ＭＳ Ｐゴシック" panose="020B0600070205080204" pitchFamily="50" charset="-128"/>
                <a:ea typeface="メイリオ" panose="020B0604030504040204" pitchFamily="50" charset="-128"/>
                <a:cs typeface="メイリオ" panose="020B0604030504040204" pitchFamily="50" charset="-128"/>
              </a:rPr>
              <a:t>の中の税</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Tree>
    <p:extLst>
      <p:ext uri="{BB962C8B-B14F-4D97-AF65-F5344CB8AC3E}">
        <p14:creationId xmlns:p14="http://schemas.microsoft.com/office/powerpoint/2010/main" val="173531579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252413" y="1052513"/>
            <a:ext cx="8640762" cy="3384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2" name="タイトル 2"/>
          <p:cNvSpPr>
            <a:spLocks noGrp="1"/>
          </p:cNvSpPr>
          <p:nvPr>
            <p:ph type="title"/>
          </p:nvPr>
        </p:nvSpPr>
        <p:spPr>
          <a:xfrm>
            <a:off x="0" y="-14763"/>
            <a:ext cx="9140400" cy="972000"/>
          </a:xfrm>
          <a:solidFill>
            <a:srgbClr val="0070C0"/>
          </a:solidFill>
        </p:spPr>
        <p:txBody>
          <a:bodyPr anchor="ctr">
            <a:normAutofit/>
          </a:bodyPr>
          <a:lstStyle/>
          <a:p>
            <a:pPr algn="ctr">
              <a:lnSpc>
                <a:spcPct val="100000"/>
              </a:lnSpc>
              <a:spcBef>
                <a:spcPts val="600"/>
              </a:spcBef>
            </a:pPr>
            <a:r>
              <a:rPr lang="ja-JP" altLang="en-US" sz="36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なぜ「税」が必要なのでしょうか？</a:t>
            </a:r>
            <a:endParaRPr lang="ja-JP" altLang="en-US" sz="3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3" name="グループ化 19"/>
          <p:cNvGrpSpPr>
            <a:grpSpLocks/>
          </p:cNvGrpSpPr>
          <p:nvPr/>
        </p:nvGrpSpPr>
        <p:grpSpPr bwMode="auto">
          <a:xfrm>
            <a:off x="4679950" y="1196975"/>
            <a:ext cx="4213225" cy="1800225"/>
            <a:chOff x="-1188640" y="4812779"/>
            <a:chExt cx="4212000" cy="1800200"/>
          </a:xfrm>
        </p:grpSpPr>
        <p:sp>
          <p:nvSpPr>
            <p:cNvPr id="16" name="角丸四角形 15"/>
            <p:cNvSpPr/>
            <p:nvPr/>
          </p:nvSpPr>
          <p:spPr>
            <a:xfrm>
              <a:off x="-1188640" y="4812779"/>
              <a:ext cx="4212000" cy="1800200"/>
            </a:xfrm>
            <a:prstGeom prst="roundRect">
              <a:avLst>
                <a:gd name="adj" fmla="val 9976"/>
              </a:avLst>
            </a:prstGeom>
            <a:solidFill>
              <a:srgbClr val="0070C0"/>
            </a:solidFill>
            <a:ln w="571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hangingPunct="1">
                <a:defRPr/>
              </a:pPr>
              <a:r>
                <a:rPr lang="ja-JP" altLang="en-US" sz="2500" b="1" dirty="0">
                  <a:solidFill>
                    <a:schemeClr val="bg1"/>
                  </a:solidFill>
                  <a:latin typeface="メイリオ" panose="020B0604030504040204" pitchFamily="50" charset="-128"/>
                  <a:ea typeface="メイリオ" panose="020B0604030504040204" pitchFamily="50" charset="-128"/>
                </a:rPr>
                <a:t>働くようになると</a:t>
              </a:r>
            </a:p>
            <a:p>
              <a:pPr algn="ctr" eaLnBrk="1" hangingPunct="1">
                <a:defRPr/>
              </a:pPr>
              <a:endParaRPr lang="ja-JP" altLang="en-US" sz="2500" b="1" dirty="0">
                <a:solidFill>
                  <a:schemeClr val="tx1"/>
                </a:solidFill>
                <a:latin typeface="HG丸ｺﾞｼｯｸM-PRO" pitchFamily="50" charset="-128"/>
                <a:ea typeface="HG丸ｺﾞｼｯｸM-PRO" pitchFamily="50" charset="-128"/>
              </a:endParaRPr>
            </a:p>
            <a:p>
              <a:pPr algn="ctr" eaLnBrk="1" hangingPunct="1">
                <a:defRPr/>
              </a:pPr>
              <a:r>
                <a:rPr lang="ja-JP" altLang="en-US" sz="2500" b="1" dirty="0">
                  <a:solidFill>
                    <a:schemeClr val="bg1"/>
                  </a:solidFill>
                  <a:latin typeface="メイリオ" panose="020B0604030504040204" pitchFamily="50" charset="-128"/>
                  <a:ea typeface="メイリオ" panose="020B0604030504040204" pitchFamily="50" charset="-128"/>
                </a:rPr>
                <a:t>所得に応じて</a:t>
              </a:r>
              <a:r>
                <a:rPr lang="ja-JP" altLang="en-US" sz="2800" b="1" dirty="0">
                  <a:solidFill>
                    <a:schemeClr val="bg1"/>
                  </a:solidFill>
                  <a:latin typeface="メイリオ" panose="020B0604030504040204" pitchFamily="50" charset="-128"/>
                  <a:ea typeface="メイリオ" panose="020B0604030504040204" pitchFamily="50" charset="-128"/>
                </a:rPr>
                <a:t>「所得税」</a:t>
              </a:r>
            </a:p>
            <a:p>
              <a:pPr algn="ctr" eaLnBrk="1" hangingPunct="1">
                <a:defRPr/>
              </a:pPr>
              <a:r>
                <a:rPr lang="ja-JP" altLang="en-US" sz="2500" b="1" dirty="0">
                  <a:solidFill>
                    <a:schemeClr val="bg1"/>
                  </a:solidFill>
                  <a:latin typeface="メイリオ" panose="020B0604030504040204" pitchFamily="50" charset="-128"/>
                  <a:ea typeface="メイリオ" panose="020B0604030504040204" pitchFamily="50" charset="-128"/>
                </a:rPr>
                <a:t>を納めるようになります。</a:t>
              </a:r>
            </a:p>
          </p:txBody>
        </p:sp>
        <p:sp>
          <p:nvSpPr>
            <p:cNvPr id="18" name="下矢印 17"/>
            <p:cNvSpPr/>
            <p:nvPr/>
          </p:nvSpPr>
          <p:spPr>
            <a:xfrm>
              <a:off x="307938" y="5357284"/>
              <a:ext cx="1152190" cy="288921"/>
            </a:xfrm>
            <a:prstGeom prst="downArrow">
              <a:avLst>
                <a:gd name="adj1" fmla="val 59941"/>
                <a:gd name="adj2"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grpSp>
        <p:nvGrpSpPr>
          <p:cNvPr id="4" name="グループ化 18"/>
          <p:cNvGrpSpPr>
            <a:grpSpLocks/>
          </p:cNvGrpSpPr>
          <p:nvPr/>
        </p:nvGrpSpPr>
        <p:grpSpPr bwMode="auto">
          <a:xfrm>
            <a:off x="266700" y="1181100"/>
            <a:ext cx="4211638" cy="1800225"/>
            <a:chOff x="-2160000" y="2348880"/>
            <a:chExt cx="4212000" cy="1800200"/>
          </a:xfrm>
        </p:grpSpPr>
        <p:sp>
          <p:nvSpPr>
            <p:cNvPr id="15" name="角丸四角形 14"/>
            <p:cNvSpPr/>
            <p:nvPr/>
          </p:nvSpPr>
          <p:spPr>
            <a:xfrm>
              <a:off x="-2160000" y="2348880"/>
              <a:ext cx="4212000" cy="1800200"/>
            </a:xfrm>
            <a:prstGeom prst="roundRect">
              <a:avLst>
                <a:gd name="adj" fmla="val 9976"/>
              </a:avLst>
            </a:prstGeom>
            <a:solidFill>
              <a:srgbClr val="008000"/>
            </a:solidFill>
            <a:ln w="57150">
              <a:solidFill>
                <a:srgbClr val="33CC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hangingPunct="1">
                <a:defRPr/>
              </a:pPr>
              <a:r>
                <a:rPr lang="ja-JP" altLang="en-US" sz="2500" b="1" dirty="0">
                  <a:solidFill>
                    <a:schemeClr val="bg1"/>
                  </a:solidFill>
                  <a:latin typeface="メイリオ" panose="020B0604030504040204" pitchFamily="50" charset="-128"/>
                  <a:ea typeface="メイリオ" panose="020B0604030504040204" pitchFamily="50" charset="-128"/>
                </a:rPr>
                <a:t>店で買い物をすると</a:t>
              </a:r>
            </a:p>
            <a:p>
              <a:pPr algn="ctr" eaLnBrk="1" hangingPunct="1">
                <a:defRPr/>
              </a:pPr>
              <a:endParaRPr lang="ja-JP" altLang="en-US" sz="2500" b="1" dirty="0">
                <a:solidFill>
                  <a:schemeClr val="tx1"/>
                </a:solidFill>
                <a:latin typeface="HG丸ｺﾞｼｯｸM-PRO" pitchFamily="50" charset="-128"/>
                <a:ea typeface="HG丸ｺﾞｼｯｸM-PRO" pitchFamily="50" charset="-128"/>
              </a:endParaRPr>
            </a:p>
            <a:p>
              <a:pPr algn="ctr" eaLnBrk="1" hangingPunct="1">
                <a:defRPr/>
              </a:pPr>
              <a:r>
                <a:rPr lang="ja-JP" altLang="en-US" sz="25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皆が</a:t>
              </a:r>
              <a:r>
                <a:rPr lang="ja-JP" altLang="en-US" sz="2800" b="1" dirty="0">
                  <a:solidFill>
                    <a:schemeClr val="bg1"/>
                  </a:solidFill>
                  <a:latin typeface="メイリオ" panose="020B0604030504040204" pitchFamily="50" charset="-128"/>
                  <a:ea typeface="メイリオ" panose="020B0604030504040204" pitchFamily="50" charset="-128"/>
                </a:rPr>
                <a:t>「消費税」</a:t>
              </a:r>
              <a:r>
                <a:rPr lang="ja-JP" altLang="en-US" sz="25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を</a:t>
              </a:r>
            </a:p>
            <a:p>
              <a:pPr algn="ctr" eaLnBrk="1" hangingPunct="1">
                <a:defRPr/>
              </a:pPr>
              <a:r>
                <a:rPr lang="ja-JP" altLang="en-US" sz="25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負担しています。</a:t>
              </a:r>
            </a:p>
          </p:txBody>
        </p:sp>
        <p:sp>
          <p:nvSpPr>
            <p:cNvPr id="17" name="下矢印 16"/>
            <p:cNvSpPr/>
            <p:nvPr/>
          </p:nvSpPr>
          <p:spPr>
            <a:xfrm>
              <a:off x="-639044" y="2894972"/>
              <a:ext cx="1151037" cy="287334"/>
            </a:xfrm>
            <a:prstGeom prst="downArrow">
              <a:avLst>
                <a:gd name="adj1" fmla="val 59941"/>
                <a:gd name="adj2" fmla="val 50000"/>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sp>
        <p:nvSpPr>
          <p:cNvPr id="23" name="角丸四角形 22"/>
          <p:cNvSpPr/>
          <p:nvPr/>
        </p:nvSpPr>
        <p:spPr>
          <a:xfrm>
            <a:off x="250825" y="3198813"/>
            <a:ext cx="8640763" cy="719137"/>
          </a:xfrm>
          <a:prstGeom prst="roundRect">
            <a:avLst/>
          </a:prstGeom>
          <a:solidFill>
            <a:srgbClr val="FF0000"/>
          </a:solidFill>
          <a:ln w="57150">
            <a:solidFill>
              <a:srgbClr val="FF99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a:spcBef>
                <a:spcPts val="600"/>
              </a:spcBef>
              <a:defRPr/>
            </a:pPr>
            <a:r>
              <a:rPr lang="ja-JP" altLang="en-US" sz="3000" b="1" dirty="0">
                <a:solidFill>
                  <a:schemeClr val="bg1"/>
                </a:solidFill>
                <a:latin typeface="メイリオ" panose="020B0604030504040204" pitchFamily="50" charset="-128"/>
                <a:ea typeface="メイリオ" panose="020B0604030504040204" pitchFamily="50" charset="-128"/>
              </a:rPr>
              <a:t>なぜ、これらの税金が必要なのでしょうか？</a:t>
            </a:r>
          </a:p>
        </p:txBody>
      </p:sp>
      <p:sp>
        <p:nvSpPr>
          <p:cNvPr id="24" name="AutoShape 9"/>
          <p:cNvSpPr>
            <a:spLocks noChangeArrowheads="1"/>
          </p:cNvSpPr>
          <p:nvPr/>
        </p:nvSpPr>
        <p:spPr bwMode="auto">
          <a:xfrm>
            <a:off x="266700" y="4492625"/>
            <a:ext cx="8639175" cy="2103438"/>
          </a:xfrm>
          <a:prstGeom prst="roundRect">
            <a:avLst>
              <a:gd name="adj" fmla="val 7574"/>
            </a:avLst>
          </a:prstGeom>
          <a:solidFill>
            <a:srgbClr val="FFCCCC"/>
          </a:solidFill>
          <a:ln w="76200">
            <a:solidFill>
              <a:srgbClr val="C0C0C0"/>
            </a:solidFill>
            <a:round/>
            <a:headEnd/>
            <a:tailEnd/>
          </a:ln>
          <a:effectLst>
            <a:outerShdw blurRad="50800" dist="38100" dir="2700000" algn="tl" rotWithShape="0">
              <a:prstClr val="black">
                <a:alpha val="40000"/>
              </a:prstClr>
            </a:outerShdw>
          </a:effectLst>
        </p:spPr>
        <p:txBody>
          <a:bodyPr anchor="b"/>
          <a:lstStyle/>
          <a:p>
            <a:pPr marL="36000" indent="360000" eaLnBrk="1" hangingPunct="1">
              <a:lnSpc>
                <a:spcPts val="3800"/>
              </a:lnSpc>
              <a:defRPr/>
            </a:pPr>
            <a:r>
              <a:rPr lang="ja-JP" altLang="en-US" sz="2800" b="1" dirty="0">
                <a:latin typeface="メイリオ" panose="020B0604030504040204" pitchFamily="50" charset="-128"/>
                <a:ea typeface="メイリオ" panose="020B0604030504040204" pitchFamily="50" charset="-128"/>
              </a:rPr>
              <a:t>国民が豊かで安全に暮らすためには、いろいろな公共施設や公共サービスが必要です。</a:t>
            </a:r>
            <a:endParaRPr lang="en-US" altLang="ja-JP" sz="2800" b="1" dirty="0">
              <a:latin typeface="メイリオ" panose="020B0604030504040204" pitchFamily="50" charset="-128"/>
              <a:ea typeface="メイリオ" panose="020B0604030504040204" pitchFamily="50" charset="-128"/>
            </a:endParaRPr>
          </a:p>
          <a:p>
            <a:pPr marL="36000" indent="360000" eaLnBrk="1" hangingPunct="1">
              <a:lnSpc>
                <a:spcPts val="3800"/>
              </a:lnSpc>
              <a:defRPr/>
            </a:pPr>
            <a:r>
              <a:rPr lang="ja-JP" altLang="en-US" sz="2800" b="1" dirty="0">
                <a:latin typeface="メイリオ" panose="020B0604030504040204" pitchFamily="50" charset="-128"/>
                <a:ea typeface="メイリオ" panose="020B0604030504040204" pitchFamily="50" charset="-128"/>
              </a:rPr>
              <a:t>そのためには、国や地方公共団体に多くのお金が必要となります。</a:t>
            </a:r>
          </a:p>
        </p:txBody>
      </p:sp>
      <p:sp>
        <p:nvSpPr>
          <p:cNvPr id="25" name="下矢印 24"/>
          <p:cNvSpPr/>
          <p:nvPr/>
        </p:nvSpPr>
        <p:spPr>
          <a:xfrm>
            <a:off x="3332163" y="4033838"/>
            <a:ext cx="2520950" cy="360362"/>
          </a:xfrm>
          <a:prstGeom prst="downArrow">
            <a:avLst>
              <a:gd name="adj1" fmla="val 59941"/>
              <a:gd name="adj2" fmla="val 50000"/>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Tree>
    <p:extLst>
      <p:ext uri="{BB962C8B-B14F-4D97-AF65-F5344CB8AC3E}">
        <p14:creationId xmlns:p14="http://schemas.microsoft.com/office/powerpoint/2010/main" val="16353939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childTnLst>
                          </p:cTn>
                        </p:par>
                        <p:par>
                          <p:cTn id="24" fill="hold" nodeType="afterGroup">
                            <p:stCondLst>
                              <p:cond delay="500"/>
                            </p:stCondLst>
                            <p:childTnLst>
                              <p:par>
                                <p:cTn id="25" presetID="53" presetClass="entr" presetSubtype="0"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ppt_w</p:attrName>
                                        </p:attrNameLst>
                                      </p:cBhvr>
                                      <p:tavLst>
                                        <p:tav tm="0">
                                          <p:val>
                                            <p:fltVal val="0"/>
                                          </p:val>
                                        </p:tav>
                                        <p:tav tm="100000">
                                          <p:val>
                                            <p:strVal val="#ppt_w"/>
                                          </p:val>
                                        </p:tav>
                                      </p:tavLst>
                                    </p:anim>
                                    <p:anim calcmode="lin" valueType="num">
                                      <p:cBhvr>
                                        <p:cTn id="35" dur="500" fill="hold"/>
                                        <p:tgtEl>
                                          <p:spTgt spid="24"/>
                                        </p:tgtEl>
                                        <p:attrNameLst>
                                          <p:attrName>ppt_h</p:attrName>
                                        </p:attrNameLst>
                                      </p:cBhvr>
                                      <p:tavLst>
                                        <p:tav tm="0">
                                          <p:val>
                                            <p:fltVal val="0"/>
                                          </p:val>
                                        </p:tav>
                                        <p:tav tm="100000">
                                          <p:val>
                                            <p:strVal val="#ppt_h"/>
                                          </p:val>
                                        </p:tav>
                                      </p:tavLst>
                                    </p:anim>
                                    <p:animEffect transition="in" filter="fade">
                                      <p:cBhvr>
                                        <p:cTn id="36" dur="500"/>
                                        <p:tgtEl>
                                          <p:spTgt spid="24"/>
                                        </p:tgtEl>
                                      </p:cBhvr>
                                    </p:animEffect>
                                  </p:childTnLst>
                                </p:cTn>
                              </p:par>
                            </p:childTnLst>
                          </p:cTn>
                        </p:par>
                        <p:par>
                          <p:cTn id="37" fill="hold" nodeType="afterGroup">
                            <p:stCondLst>
                              <p:cond delay="500"/>
                            </p:stCondLst>
                            <p:childTnLst>
                              <p:par>
                                <p:cTn id="38" presetID="26" presetClass="emph" presetSubtype="0" fill="hold" grpId="1" nodeType="afterEffect">
                                  <p:stCondLst>
                                    <p:cond delay="0"/>
                                  </p:stCondLst>
                                  <p:childTnLst>
                                    <p:animEffect transition="out" filter="fade">
                                      <p:cBhvr>
                                        <p:cTn id="39" dur="500" tmFilter="0, 0; .2, .5; .8, .5; 1, 0"/>
                                        <p:tgtEl>
                                          <p:spTgt spid="24"/>
                                        </p:tgtEl>
                                      </p:cBhvr>
                                    </p:animEffect>
                                    <p:animScale>
                                      <p:cBhvr>
                                        <p:cTn id="40" dur="250" autoRev="1" fill="hold"/>
                                        <p:tgtEl>
                                          <p:spTgt spid="2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4" grpId="1"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962541" y="991525"/>
            <a:ext cx="7320166" cy="1409820"/>
          </a:xfrm>
          <a:prstGeom prst="rect">
            <a:avLst/>
          </a:prstGeom>
          <a:noFill/>
          <a:ln w="57150" algn="ctr">
            <a:noFill/>
            <a:prstDash val="solid"/>
            <a:miter lim="800000"/>
            <a:headEnd/>
            <a:tailEnd/>
          </a:ln>
          <a:effectLst/>
        </p:spPr>
        <p:txBody>
          <a:bodyPr wrap="none" anchor="ctr"/>
          <a:lstStyle/>
          <a:p>
            <a:pPr algn="ctr" eaLnBrk="1" hangingPunct="1">
              <a:defRPr/>
            </a:pPr>
            <a:r>
              <a:rPr lang="ja-JP" altLang="en-US" sz="2800" b="1" dirty="0">
                <a:solidFill>
                  <a:sysClr val="windowText" lastClr="000000"/>
                </a:solidFill>
                <a:latin typeface="メイリオ" panose="020B0604030504040204" pitchFamily="50" charset="-128"/>
                <a:ea typeface="メイリオ" panose="020B0604030504040204" pitchFamily="50" charset="-128"/>
              </a:rPr>
              <a:t>１年間に国民一人当たりに使われている税金</a:t>
            </a:r>
            <a:endParaRPr lang="en-US" altLang="ja-JP" sz="2800" b="1" dirty="0">
              <a:solidFill>
                <a:sysClr val="windowText" lastClr="000000"/>
              </a:solidFill>
              <a:latin typeface="メイリオ" panose="020B0604030504040204" pitchFamily="50" charset="-128"/>
              <a:ea typeface="メイリオ" panose="020B0604030504040204" pitchFamily="50" charset="-128"/>
            </a:endParaRPr>
          </a:p>
          <a:p>
            <a:pPr algn="ctr" eaLnBrk="1" hangingPunct="1">
              <a:defRPr/>
            </a:pPr>
            <a:r>
              <a:rPr lang="ja-JP" altLang="en-US" sz="2800" b="1" dirty="0">
                <a:solidFill>
                  <a:sysClr val="windowText" lastClr="000000"/>
                </a:solidFill>
                <a:latin typeface="メイリオ" panose="020B0604030504040204" pitchFamily="50" charset="-128"/>
                <a:ea typeface="メイリオ" panose="020B0604030504040204" pitchFamily="50" charset="-128"/>
              </a:rPr>
              <a:t>（国と地方公共団体の負担額合計）</a:t>
            </a:r>
          </a:p>
        </p:txBody>
      </p:sp>
      <p:grpSp>
        <p:nvGrpSpPr>
          <p:cNvPr id="3" name="グループ化 2"/>
          <p:cNvGrpSpPr/>
          <p:nvPr/>
        </p:nvGrpSpPr>
        <p:grpSpPr>
          <a:xfrm>
            <a:off x="4571757" y="1888473"/>
            <a:ext cx="4320237" cy="2433985"/>
            <a:chOff x="6095675" y="1374964"/>
            <a:chExt cx="5888316" cy="3245312"/>
          </a:xfrm>
        </p:grpSpPr>
        <p:pic>
          <p:nvPicPr>
            <p:cNvPr id="18" name="図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9200" y="1374964"/>
              <a:ext cx="2102425" cy="1392000"/>
            </a:xfrm>
            <a:prstGeom prst="rect">
              <a:avLst/>
            </a:prstGeom>
            <a:ln w="6350">
              <a:noFill/>
            </a:ln>
          </p:spPr>
        </p:pic>
        <p:sp>
          <p:nvSpPr>
            <p:cNvPr id="13" name="Rectangle 8"/>
            <p:cNvSpPr>
              <a:spLocks noChangeArrowheads="1"/>
            </p:cNvSpPr>
            <p:nvPr/>
          </p:nvSpPr>
          <p:spPr bwMode="auto">
            <a:xfrm>
              <a:off x="6095998" y="2940276"/>
              <a:ext cx="5887993" cy="1680000"/>
            </a:xfrm>
            <a:prstGeom prst="rect">
              <a:avLst/>
            </a:prstGeom>
            <a:solidFill>
              <a:schemeClr val="bg1"/>
            </a:solidFill>
            <a:ln w="28575" algn="ctr">
              <a:solidFill>
                <a:srgbClr val="CC3300"/>
              </a:solidFill>
              <a:miter lim="800000"/>
              <a:headEnd/>
              <a:tailEnd/>
            </a:ln>
            <a:effectLst/>
          </p:spPr>
          <p:txBody>
            <a:bodyPr wrap="none" anchor="ctr"/>
            <a:lstStyle/>
            <a:p>
              <a:pPr>
                <a:lnSpc>
                  <a:spcPts val="3000"/>
                </a:lnSpc>
                <a:defRPr/>
              </a:pPr>
              <a:r>
                <a:rPr lang="ja-JP" altLang="en-US" sz="2100" dirty="0">
                  <a:solidFill>
                    <a:sysClr val="windowText" lastClr="000000"/>
                  </a:solidFill>
                  <a:latin typeface="メイリオ" panose="020B0604030504040204" pitchFamily="50" charset="-128"/>
                  <a:ea typeface="メイリオ" panose="020B0604030504040204" pitchFamily="50" charset="-128"/>
                </a:rPr>
                <a:t>総額　</a:t>
              </a:r>
              <a:r>
                <a:rPr lang="ja-JP" altLang="en-US" sz="2100" dirty="0" smtClean="0">
                  <a:solidFill>
                    <a:sysClr val="windowText" lastClr="000000"/>
                  </a:solidFill>
                  <a:latin typeface="メイリオ" panose="020B0604030504040204" pitchFamily="50" charset="-128"/>
                  <a:ea typeface="メイリオ" panose="020B0604030504040204" pitchFamily="50" charset="-128"/>
                </a:rPr>
                <a:t>２兆</a:t>
              </a:r>
              <a:r>
                <a:rPr lang="en-US" altLang="ja-JP" sz="2100" dirty="0" smtClean="0">
                  <a:solidFill>
                    <a:sysClr val="windowText" lastClr="000000"/>
                  </a:solidFill>
                  <a:latin typeface="メイリオ" panose="020B0604030504040204" pitchFamily="50" charset="-128"/>
                  <a:ea typeface="メイリオ" panose="020B0604030504040204" pitchFamily="50" charset="-128"/>
                </a:rPr>
                <a:t>4,886</a:t>
              </a:r>
              <a:r>
                <a:rPr lang="ja-JP" altLang="en-US" sz="2100" dirty="0" smtClean="0">
                  <a:solidFill>
                    <a:sysClr val="windowText" lastClr="000000"/>
                  </a:solidFill>
                  <a:latin typeface="メイリオ" panose="020B0604030504040204" pitchFamily="50" charset="-128"/>
                  <a:ea typeface="メイリオ" panose="020B0604030504040204" pitchFamily="50" charset="-128"/>
                </a:rPr>
                <a:t>億</a:t>
              </a:r>
              <a:r>
                <a:rPr lang="ja-JP" altLang="en-US" sz="2100" dirty="0">
                  <a:solidFill>
                    <a:sysClr val="windowText" lastClr="000000"/>
                  </a:solidFill>
                  <a:latin typeface="メイリオ" panose="020B0604030504040204" pitchFamily="50" charset="-128"/>
                  <a:ea typeface="メイリオ" panose="020B0604030504040204" pitchFamily="50" charset="-128"/>
                </a:rPr>
                <a:t>円</a:t>
              </a:r>
              <a:endParaRPr lang="en-US" altLang="ja-JP" sz="2100" dirty="0">
                <a:solidFill>
                  <a:sysClr val="windowText" lastClr="000000"/>
                </a:solidFill>
                <a:latin typeface="メイリオ" panose="020B0604030504040204" pitchFamily="50" charset="-128"/>
                <a:ea typeface="メイリオ" panose="020B0604030504040204" pitchFamily="50" charset="-128"/>
              </a:endParaRPr>
            </a:p>
            <a:p>
              <a:pPr>
                <a:lnSpc>
                  <a:spcPts val="3000"/>
                </a:lnSpc>
                <a:defRPr/>
              </a:pPr>
              <a:r>
                <a:rPr lang="ja-JP" altLang="en-US" sz="1800" dirty="0">
                  <a:solidFill>
                    <a:sysClr val="windowText" lastClr="000000"/>
                  </a:solidFill>
                  <a:latin typeface="メイリオ" panose="020B0604030504040204" pitchFamily="50" charset="-128"/>
                  <a:ea typeface="メイリオ" panose="020B0604030504040204" pitchFamily="50" charset="-128"/>
                </a:rPr>
                <a:t>国民一人当たり 年間 </a:t>
              </a:r>
              <a:r>
                <a:rPr lang="ja-JP" altLang="en-US" sz="1800" dirty="0" smtClean="0">
                  <a:solidFill>
                    <a:sysClr val="windowText" lastClr="000000"/>
                  </a:solidFill>
                  <a:latin typeface="メイリオ" panose="020B0604030504040204" pitchFamily="50" charset="-128"/>
                  <a:ea typeface="メイリオ" panose="020B0604030504040204" pitchFamily="50" charset="-128"/>
                </a:rPr>
                <a:t>約</a:t>
              </a:r>
              <a:r>
                <a:rPr lang="en-US" altLang="ja-JP" sz="1800" dirty="0" smtClean="0">
                  <a:solidFill>
                    <a:sysClr val="windowText" lastClr="000000"/>
                  </a:solidFill>
                  <a:latin typeface="メイリオ" panose="020B0604030504040204" pitchFamily="50" charset="-128"/>
                  <a:ea typeface="メイリオ" panose="020B0604030504040204" pitchFamily="50" charset="-128"/>
                </a:rPr>
                <a:t>19,700</a:t>
              </a:r>
              <a:r>
                <a:rPr lang="ja-JP" altLang="en-US" sz="1800" dirty="0" smtClean="0">
                  <a:solidFill>
                    <a:sysClr val="windowText" lastClr="000000"/>
                  </a:solidFill>
                  <a:latin typeface="メイリオ" panose="020B0604030504040204" pitchFamily="50" charset="-128"/>
                  <a:ea typeface="メイリオ" panose="020B0604030504040204" pitchFamily="50" charset="-128"/>
                </a:rPr>
                <a:t>円</a:t>
              </a:r>
              <a:endParaRPr lang="en-US" altLang="ja-JP" sz="1800" dirty="0" smtClean="0">
                <a:solidFill>
                  <a:sysClr val="windowText" lastClr="000000"/>
                </a:solidFill>
                <a:latin typeface="メイリオ" panose="020B0604030504040204" pitchFamily="50" charset="-128"/>
                <a:ea typeface="メイリオ" panose="020B0604030504040204" pitchFamily="50" charset="-128"/>
              </a:endParaRPr>
            </a:p>
            <a:p>
              <a:pPr>
                <a:lnSpc>
                  <a:spcPts val="3000"/>
                </a:lnSpc>
                <a:defRPr/>
              </a:pPr>
              <a:r>
                <a:rPr lang="en-US" altLang="ja-JP" sz="1800" dirty="0">
                  <a:solidFill>
                    <a:sysClr val="windowText" lastClr="000000"/>
                  </a:solidFill>
                  <a:latin typeface="メイリオ" panose="020B0604030504040204" pitchFamily="50" charset="-128"/>
                  <a:ea typeface="メイリオ" panose="020B0604030504040204" pitchFamily="50" charset="-128"/>
                </a:rPr>
                <a:t> </a:t>
              </a:r>
              <a:r>
                <a:rPr lang="en-US" altLang="ja-JP" sz="1800" dirty="0" smtClean="0">
                  <a:solidFill>
                    <a:sysClr val="windowText" lastClr="000000"/>
                  </a:solidFill>
                  <a:latin typeface="メイリオ" panose="020B0604030504040204" pitchFamily="50" charset="-128"/>
                  <a:ea typeface="メイリオ" panose="020B0604030504040204" pitchFamily="50" charset="-128"/>
                </a:rPr>
                <a:t>                    </a:t>
              </a:r>
              <a:r>
                <a:rPr lang="ja-JP" altLang="en-US" sz="1800" dirty="0" smtClean="0">
                  <a:solidFill>
                    <a:sysClr val="windowText" lastClr="000000"/>
                  </a:solidFill>
                  <a:latin typeface="メイリオ" panose="020B0604030504040204" pitchFamily="50" charset="-128"/>
                  <a:ea typeface="メイリオ" panose="020B0604030504040204" pitchFamily="50" charset="-128"/>
                </a:rPr>
                <a:t>（令和２年度</a:t>
              </a:r>
              <a:r>
                <a:rPr lang="ja-JP" altLang="en-US" sz="1800" dirty="0">
                  <a:solidFill>
                    <a:sysClr val="windowText" lastClr="000000"/>
                  </a:solidFill>
                  <a:latin typeface="メイリオ" panose="020B0604030504040204" pitchFamily="50" charset="-128"/>
                  <a:ea typeface="メイリオ" panose="020B0604030504040204" pitchFamily="50" charset="-128"/>
                </a:rPr>
                <a:t>）</a:t>
              </a:r>
            </a:p>
          </p:txBody>
        </p:sp>
        <p:sp>
          <p:nvSpPr>
            <p:cNvPr id="14" name="Rectangle 8"/>
            <p:cNvSpPr>
              <a:spLocks noChangeArrowheads="1"/>
            </p:cNvSpPr>
            <p:nvPr/>
          </p:nvSpPr>
          <p:spPr bwMode="auto">
            <a:xfrm>
              <a:off x="6095675" y="2261911"/>
              <a:ext cx="3768272" cy="597241"/>
            </a:xfrm>
            <a:prstGeom prst="rect">
              <a:avLst/>
            </a:prstGeom>
            <a:noFill/>
            <a:ln w="9525" algn="ctr">
              <a:noFill/>
              <a:miter lim="800000"/>
              <a:headEnd/>
              <a:tailEnd/>
            </a:ln>
          </p:spPr>
          <p:txBody>
            <a:bodyPr wrap="none" anchor="ctr"/>
            <a:lstStyle/>
            <a:p>
              <a:pPr eaLnBrk="1" hangingPunct="1">
                <a:defRPr/>
              </a:pPr>
              <a:r>
                <a:rPr lang="ja-JP" altLang="en-US" sz="1950" b="1" dirty="0">
                  <a:latin typeface="メイリオ" panose="020B0604030504040204" pitchFamily="50" charset="-128"/>
                  <a:ea typeface="メイリオ" panose="020B0604030504040204" pitchFamily="50" charset="-128"/>
                </a:rPr>
                <a:t>市町村のゴミ処理費用</a:t>
              </a:r>
              <a:r>
                <a:rPr lang="ja-JP" altLang="en-US" sz="1950" dirty="0">
                  <a:ea typeface="HG創英角ﾎﾟｯﾌﾟ体" pitchFamily="49" charset="-128"/>
                </a:rPr>
                <a:t>　</a:t>
              </a:r>
              <a:endParaRPr lang="ja-JP" altLang="en-US" sz="1950" dirty="0">
                <a:latin typeface="ＭＳ ゴシック" pitchFamily="49" charset="-128"/>
              </a:endParaRPr>
            </a:p>
          </p:txBody>
        </p:sp>
      </p:grpSp>
      <p:grpSp>
        <p:nvGrpSpPr>
          <p:cNvPr id="4" name="グループ化 3"/>
          <p:cNvGrpSpPr/>
          <p:nvPr/>
        </p:nvGrpSpPr>
        <p:grpSpPr>
          <a:xfrm>
            <a:off x="2636603" y="4499536"/>
            <a:ext cx="6245129" cy="2115924"/>
            <a:chOff x="3328813" y="4640652"/>
            <a:chExt cx="8326838" cy="2821233"/>
          </a:xfrm>
        </p:grpSpPr>
        <p:sp>
          <p:nvSpPr>
            <p:cNvPr id="16" name="Rectangle 11"/>
            <p:cNvSpPr>
              <a:spLocks noChangeArrowheads="1"/>
            </p:cNvSpPr>
            <p:nvPr/>
          </p:nvSpPr>
          <p:spPr bwMode="auto">
            <a:xfrm>
              <a:off x="5895651" y="5349886"/>
              <a:ext cx="5760000" cy="1680001"/>
            </a:xfrm>
            <a:prstGeom prst="rect">
              <a:avLst/>
            </a:prstGeom>
            <a:solidFill>
              <a:schemeClr val="bg1"/>
            </a:solidFill>
            <a:ln w="28575" algn="ctr">
              <a:solidFill>
                <a:srgbClr val="FFC000"/>
              </a:solidFill>
              <a:miter lim="800000"/>
              <a:headEnd/>
              <a:tailEnd/>
            </a:ln>
            <a:effectLst/>
          </p:spPr>
          <p:txBody>
            <a:bodyPr wrap="none" anchor="ctr"/>
            <a:lstStyle/>
            <a:p>
              <a:pPr eaLnBrk="1" hangingPunct="1">
                <a:defRPr/>
              </a:pPr>
              <a:r>
                <a:rPr lang="ja-JP" altLang="en-US" sz="2100" dirty="0">
                  <a:solidFill>
                    <a:sysClr val="windowText" lastClr="000000"/>
                  </a:solidFill>
                  <a:latin typeface="メイリオ" panose="020B0604030504040204" pitchFamily="50" charset="-128"/>
                  <a:ea typeface="メイリオ" panose="020B0604030504040204" pitchFamily="50" charset="-128"/>
                </a:rPr>
                <a:t>総額  </a:t>
              </a:r>
              <a:r>
                <a:rPr lang="en-US" altLang="ja-JP" sz="2100" dirty="0">
                  <a:solidFill>
                    <a:sysClr val="windowText" lastClr="000000"/>
                  </a:solidFill>
                  <a:latin typeface="メイリオ" panose="020B0604030504040204" pitchFamily="50" charset="-128"/>
                  <a:ea typeface="メイリオ" panose="020B0604030504040204" pitchFamily="50" charset="-128"/>
                </a:rPr>
                <a:t>16</a:t>
              </a:r>
              <a:r>
                <a:rPr lang="ja-JP" altLang="en-US" sz="2100" dirty="0">
                  <a:solidFill>
                    <a:sysClr val="windowText" lastClr="000000"/>
                  </a:solidFill>
                  <a:latin typeface="メイリオ" panose="020B0604030504040204" pitchFamily="50" charset="-128"/>
                  <a:ea typeface="メイリオ" panose="020B0604030504040204" pitchFamily="50" charset="-128"/>
                </a:rPr>
                <a:t>兆</a:t>
              </a:r>
              <a:r>
                <a:rPr lang="en-US" altLang="ja-JP" sz="2100" dirty="0">
                  <a:solidFill>
                    <a:sysClr val="windowText" lastClr="000000"/>
                  </a:solidFill>
                  <a:latin typeface="メイリオ" panose="020B0604030504040204" pitchFamily="50" charset="-128"/>
                  <a:ea typeface="メイリオ" panose="020B0604030504040204" pitchFamily="50" charset="-128"/>
                </a:rPr>
                <a:t>9,807</a:t>
              </a:r>
              <a:r>
                <a:rPr lang="ja-JP" altLang="en-US" sz="2100" dirty="0">
                  <a:solidFill>
                    <a:sysClr val="windowText" lastClr="000000"/>
                  </a:solidFill>
                  <a:latin typeface="メイリオ" panose="020B0604030504040204" pitchFamily="50" charset="-128"/>
                  <a:ea typeface="メイリオ" panose="020B0604030504040204" pitchFamily="50" charset="-128"/>
                </a:rPr>
                <a:t>億円</a:t>
              </a:r>
              <a:endParaRPr lang="en-US" altLang="ja-JP" sz="2100" dirty="0">
                <a:solidFill>
                  <a:sysClr val="windowText" lastClr="000000"/>
                </a:solidFill>
                <a:latin typeface="メイリオ" panose="020B0604030504040204" pitchFamily="50" charset="-128"/>
                <a:ea typeface="メイリオ" panose="020B0604030504040204" pitchFamily="50" charset="-128"/>
              </a:endParaRPr>
            </a:p>
            <a:p>
              <a:pPr>
                <a:lnSpc>
                  <a:spcPts val="3000"/>
                </a:lnSpc>
                <a:defRPr/>
              </a:pPr>
              <a:r>
                <a:rPr lang="ja-JP" altLang="en-US" sz="1800" dirty="0">
                  <a:solidFill>
                    <a:sysClr val="windowText" lastClr="000000"/>
                  </a:solidFill>
                  <a:latin typeface="メイリオ" panose="020B0604030504040204" pitchFamily="50" charset="-128"/>
                  <a:ea typeface="メイリオ" panose="020B0604030504040204" pitchFamily="50" charset="-128"/>
                </a:rPr>
                <a:t>国民一人当たり 年間 約</a:t>
              </a:r>
              <a:r>
                <a:rPr lang="en-US" altLang="ja-JP" sz="1800" dirty="0">
                  <a:solidFill>
                    <a:sysClr val="windowText" lastClr="000000"/>
                  </a:solidFill>
                  <a:latin typeface="メイリオ" panose="020B0604030504040204" pitchFamily="50" charset="-128"/>
                  <a:ea typeface="メイリオ" panose="020B0604030504040204" pitchFamily="50" charset="-128"/>
                </a:rPr>
                <a:t>134,600</a:t>
              </a:r>
              <a:r>
                <a:rPr lang="ja-JP" altLang="en-US" sz="1800" dirty="0">
                  <a:solidFill>
                    <a:sysClr val="windowText" lastClr="000000"/>
                  </a:solidFill>
                  <a:latin typeface="メイリオ" panose="020B0604030504040204" pitchFamily="50" charset="-128"/>
                  <a:ea typeface="メイリオ" panose="020B0604030504040204" pitchFamily="50" charset="-128"/>
                </a:rPr>
                <a:t>円</a:t>
              </a:r>
              <a:endParaRPr lang="en-US" altLang="ja-JP" sz="1800" dirty="0">
                <a:solidFill>
                  <a:sysClr val="windowText" lastClr="000000"/>
                </a:solidFill>
                <a:latin typeface="メイリオ" panose="020B0604030504040204" pitchFamily="50" charset="-128"/>
                <a:ea typeface="メイリオ" panose="020B0604030504040204" pitchFamily="50" charset="-128"/>
              </a:endParaRPr>
            </a:p>
            <a:p>
              <a:pPr>
                <a:lnSpc>
                  <a:spcPts val="3000"/>
                </a:lnSpc>
                <a:defRPr/>
              </a:pPr>
              <a:r>
                <a:rPr lang="ja-JP" altLang="en-US" sz="1800" dirty="0">
                  <a:solidFill>
                    <a:sysClr val="windowText" lastClr="000000"/>
                  </a:solidFill>
                  <a:latin typeface="メイリオ" panose="020B0604030504040204" pitchFamily="50" charset="-128"/>
                  <a:ea typeface="メイリオ" panose="020B0604030504040204" pitchFamily="50" charset="-128"/>
                </a:rPr>
                <a:t>　　　　</a:t>
              </a:r>
              <a:r>
                <a:rPr lang="ja-JP" altLang="en-US" sz="1800" dirty="0" smtClean="0">
                  <a:solidFill>
                    <a:sysClr val="windowText" lastClr="000000"/>
                  </a:solidFill>
                  <a:latin typeface="メイリオ" panose="020B0604030504040204" pitchFamily="50" charset="-128"/>
                  <a:ea typeface="メイリオ" panose="020B0604030504040204" pitchFamily="50" charset="-128"/>
                </a:rPr>
                <a:t>　　　（</a:t>
              </a:r>
              <a:r>
                <a:rPr lang="ja-JP" altLang="en-US" sz="1800" dirty="0">
                  <a:solidFill>
                    <a:sysClr val="windowText" lastClr="000000"/>
                  </a:solidFill>
                  <a:latin typeface="メイリオ" panose="020B0604030504040204" pitchFamily="50" charset="-128"/>
                  <a:ea typeface="メイリオ" panose="020B0604030504040204" pitchFamily="50" charset="-128"/>
                </a:rPr>
                <a:t>令和元年度）</a:t>
              </a:r>
            </a:p>
          </p:txBody>
        </p:sp>
        <p:sp>
          <p:nvSpPr>
            <p:cNvPr id="17" name="Rectangle 11"/>
            <p:cNvSpPr>
              <a:spLocks noChangeArrowheads="1"/>
            </p:cNvSpPr>
            <p:nvPr/>
          </p:nvSpPr>
          <p:spPr bwMode="auto">
            <a:xfrm>
              <a:off x="5912874" y="4640652"/>
              <a:ext cx="3987346" cy="734501"/>
            </a:xfrm>
            <a:prstGeom prst="rect">
              <a:avLst/>
            </a:prstGeom>
            <a:noFill/>
            <a:ln w="9525" algn="ctr">
              <a:noFill/>
              <a:miter lim="800000"/>
              <a:headEnd/>
              <a:tailEnd/>
            </a:ln>
          </p:spPr>
          <p:txBody>
            <a:bodyPr wrap="none" anchor="ctr"/>
            <a:lstStyle/>
            <a:p>
              <a:pPr eaLnBrk="1" hangingPunct="1">
                <a:defRPr/>
              </a:pPr>
              <a:r>
                <a:rPr lang="ja-JP" altLang="en-US" sz="1950" b="1" dirty="0">
                  <a:latin typeface="メイリオ" panose="020B0604030504040204" pitchFamily="50" charset="-128"/>
                  <a:ea typeface="メイリオ" panose="020B0604030504040204" pitchFamily="50" charset="-128"/>
                </a:rPr>
                <a:t>国民医療費の公的負担額</a:t>
              </a:r>
            </a:p>
          </p:txBody>
        </p:sp>
        <p:pic>
          <p:nvPicPr>
            <p:cNvPr id="21" name="図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8813" y="5445884"/>
              <a:ext cx="2259170" cy="2016001"/>
            </a:xfrm>
            <a:prstGeom prst="rect">
              <a:avLst/>
            </a:prstGeom>
            <a:ln w="6350">
              <a:noFill/>
            </a:ln>
          </p:spPr>
        </p:pic>
      </p:grpSp>
      <p:grpSp>
        <p:nvGrpSpPr>
          <p:cNvPr id="2" name="グループ化 1"/>
          <p:cNvGrpSpPr/>
          <p:nvPr/>
        </p:nvGrpSpPr>
        <p:grpSpPr>
          <a:xfrm>
            <a:off x="217884" y="1423562"/>
            <a:ext cx="3994076" cy="4687898"/>
            <a:chOff x="290513" y="755083"/>
            <a:chExt cx="5325435" cy="6250529"/>
          </a:xfrm>
        </p:grpSpPr>
        <p:sp>
          <p:nvSpPr>
            <p:cNvPr id="9" name="Rectangle 9"/>
            <p:cNvSpPr>
              <a:spLocks noChangeArrowheads="1"/>
            </p:cNvSpPr>
            <p:nvPr/>
          </p:nvSpPr>
          <p:spPr bwMode="auto">
            <a:xfrm>
              <a:off x="335948" y="3236978"/>
              <a:ext cx="5280000" cy="1680000"/>
            </a:xfrm>
            <a:prstGeom prst="rect">
              <a:avLst/>
            </a:prstGeom>
            <a:solidFill>
              <a:schemeClr val="bg1"/>
            </a:solidFill>
            <a:ln w="28575" algn="ctr">
              <a:solidFill>
                <a:srgbClr val="33CC33"/>
              </a:solidFill>
              <a:miter lim="800000"/>
              <a:headEnd/>
              <a:tailEnd/>
            </a:ln>
            <a:effectLst/>
          </p:spPr>
          <p:txBody>
            <a:bodyPr wrap="none" anchor="ctr"/>
            <a:lstStyle/>
            <a:p>
              <a:pPr eaLnBrk="1" hangingPunct="1">
                <a:lnSpc>
                  <a:spcPts val="3000"/>
                </a:lnSpc>
                <a:defRPr/>
              </a:pPr>
              <a:r>
                <a:rPr lang="ja-JP" altLang="en-US" sz="2100" dirty="0" smtClean="0">
                  <a:solidFill>
                    <a:sysClr val="windowText" lastClr="000000"/>
                  </a:solidFill>
                  <a:latin typeface="メイリオ" panose="020B0604030504040204" pitchFamily="50" charset="-128"/>
                  <a:ea typeface="メイリオ" panose="020B0604030504040204" pitchFamily="50" charset="-128"/>
                </a:rPr>
                <a:t>総額  ５兆</a:t>
              </a:r>
              <a:r>
                <a:rPr lang="en-US" altLang="ja-JP" sz="2100" dirty="0" smtClean="0">
                  <a:solidFill>
                    <a:sysClr val="windowText" lastClr="000000"/>
                  </a:solidFill>
                  <a:latin typeface="メイリオ" panose="020B0604030504040204" pitchFamily="50" charset="-128"/>
                  <a:ea typeface="メイリオ" panose="020B0604030504040204" pitchFamily="50" charset="-128"/>
                </a:rPr>
                <a:t>4,460</a:t>
              </a:r>
              <a:r>
                <a:rPr lang="ja-JP" altLang="en-US" sz="2100" dirty="0" smtClean="0">
                  <a:solidFill>
                    <a:sysClr val="windowText" lastClr="000000"/>
                  </a:solidFill>
                  <a:latin typeface="メイリオ" panose="020B0604030504040204" pitchFamily="50" charset="-128"/>
                  <a:ea typeface="メイリオ" panose="020B0604030504040204" pitchFamily="50" charset="-128"/>
                </a:rPr>
                <a:t>億円</a:t>
              </a:r>
              <a:endParaRPr lang="en-US" altLang="ja-JP" sz="2100" dirty="0" smtClean="0">
                <a:solidFill>
                  <a:sysClr val="windowText" lastClr="000000"/>
                </a:solidFill>
                <a:latin typeface="メイリオ" panose="020B0604030504040204" pitchFamily="50" charset="-128"/>
                <a:ea typeface="メイリオ" panose="020B0604030504040204" pitchFamily="50" charset="-128"/>
              </a:endParaRPr>
            </a:p>
            <a:p>
              <a:pPr eaLnBrk="1" hangingPunct="1">
                <a:lnSpc>
                  <a:spcPts val="3000"/>
                </a:lnSpc>
                <a:defRPr/>
              </a:pPr>
              <a:r>
                <a:rPr lang="ja-JP" altLang="en-US" sz="1800" dirty="0" smtClean="0">
                  <a:solidFill>
                    <a:sysClr val="windowText" lastClr="000000"/>
                  </a:solidFill>
                  <a:latin typeface="メイリオ" panose="020B0604030504040204" pitchFamily="50" charset="-128"/>
                  <a:ea typeface="メイリオ" panose="020B0604030504040204" pitchFamily="50" charset="-128"/>
                </a:rPr>
                <a:t>国民</a:t>
              </a:r>
              <a:r>
                <a:rPr lang="ja-JP" altLang="en-US" sz="1800" dirty="0">
                  <a:solidFill>
                    <a:sysClr val="windowText" lastClr="000000"/>
                  </a:solidFill>
                  <a:latin typeface="メイリオ" panose="020B0604030504040204" pitchFamily="50" charset="-128"/>
                  <a:ea typeface="メイリオ" panose="020B0604030504040204" pitchFamily="50" charset="-128"/>
                </a:rPr>
                <a:t>一人当たり 年間 約</a:t>
              </a:r>
              <a:r>
                <a:rPr lang="en-US" altLang="ja-JP" sz="1800" dirty="0" smtClean="0">
                  <a:solidFill>
                    <a:sysClr val="windowText" lastClr="000000"/>
                  </a:solidFill>
                  <a:latin typeface="メイリオ" panose="020B0604030504040204" pitchFamily="50" charset="-128"/>
                  <a:ea typeface="メイリオ" panose="020B0604030504040204" pitchFamily="50" charset="-128"/>
                </a:rPr>
                <a:t>43,100</a:t>
              </a:r>
              <a:r>
                <a:rPr lang="ja-JP" altLang="en-US" sz="1800" dirty="0" smtClean="0">
                  <a:solidFill>
                    <a:sysClr val="windowText" lastClr="000000"/>
                  </a:solidFill>
                  <a:latin typeface="メイリオ" panose="020B0604030504040204" pitchFamily="50" charset="-128"/>
                  <a:ea typeface="メイリオ" panose="020B0604030504040204" pitchFamily="50" charset="-128"/>
                </a:rPr>
                <a:t>円</a:t>
              </a:r>
              <a:endParaRPr lang="en-US" altLang="ja-JP" sz="1800" dirty="0">
                <a:solidFill>
                  <a:sysClr val="windowText" lastClr="000000"/>
                </a:solidFill>
                <a:latin typeface="メイリオ" panose="020B0604030504040204" pitchFamily="50" charset="-128"/>
                <a:ea typeface="メイリオ" panose="020B0604030504040204" pitchFamily="50" charset="-128"/>
              </a:endParaRPr>
            </a:p>
            <a:p>
              <a:pPr eaLnBrk="1" hangingPunct="1">
                <a:lnSpc>
                  <a:spcPts val="3000"/>
                </a:lnSpc>
                <a:defRPr/>
              </a:pPr>
              <a:r>
                <a:rPr lang="ja-JP" altLang="en-US" sz="1800" spc="75" dirty="0" smtClean="0">
                  <a:solidFill>
                    <a:sysClr val="windowText" lastClr="000000"/>
                  </a:solidFill>
                  <a:latin typeface="メイリオ" panose="020B0604030504040204" pitchFamily="50" charset="-128"/>
                  <a:ea typeface="メイリオ" panose="020B0604030504040204" pitchFamily="50" charset="-128"/>
                </a:rPr>
                <a:t>　　　　　　　（</a:t>
              </a:r>
              <a:r>
                <a:rPr lang="ja-JP" altLang="en-US" sz="1800" spc="75" dirty="0">
                  <a:solidFill>
                    <a:sysClr val="windowText" lastClr="000000"/>
                  </a:solidFill>
                  <a:latin typeface="メイリオ" panose="020B0604030504040204" pitchFamily="50" charset="-128"/>
                  <a:ea typeface="メイリオ" panose="020B0604030504040204" pitchFamily="50" charset="-128"/>
                </a:rPr>
                <a:t>令和</a:t>
              </a:r>
              <a:r>
                <a:rPr lang="en-US" altLang="ja-JP" sz="1800" spc="75" dirty="0">
                  <a:solidFill>
                    <a:sysClr val="windowText" lastClr="000000"/>
                  </a:solidFill>
                  <a:latin typeface="メイリオ" panose="020B0604030504040204" pitchFamily="50" charset="-128"/>
                  <a:ea typeface="メイリオ" panose="020B0604030504040204" pitchFamily="50" charset="-128"/>
                </a:rPr>
                <a:t>2</a:t>
              </a:r>
              <a:r>
                <a:rPr lang="ja-JP" altLang="en-US" sz="1800" spc="75" dirty="0" smtClean="0">
                  <a:solidFill>
                    <a:sysClr val="windowText" lastClr="000000"/>
                  </a:solidFill>
                  <a:latin typeface="メイリオ" panose="020B0604030504040204" pitchFamily="50" charset="-128"/>
                  <a:ea typeface="メイリオ" panose="020B0604030504040204" pitchFamily="50" charset="-128"/>
                </a:rPr>
                <a:t>年度</a:t>
              </a:r>
              <a:r>
                <a:rPr lang="ja-JP" altLang="en-US" sz="1800" spc="75" dirty="0">
                  <a:solidFill>
                    <a:sysClr val="windowText" lastClr="000000"/>
                  </a:solidFill>
                  <a:latin typeface="メイリオ" panose="020B0604030504040204" pitchFamily="50" charset="-128"/>
                  <a:ea typeface="メイリオ" panose="020B0604030504040204" pitchFamily="50" charset="-128"/>
                </a:rPr>
                <a:t>）</a:t>
              </a:r>
            </a:p>
          </p:txBody>
        </p:sp>
        <p:sp>
          <p:nvSpPr>
            <p:cNvPr id="11" name="Rectangle 9"/>
            <p:cNvSpPr>
              <a:spLocks noChangeArrowheads="1"/>
            </p:cNvSpPr>
            <p:nvPr/>
          </p:nvSpPr>
          <p:spPr bwMode="auto">
            <a:xfrm>
              <a:off x="290513" y="2652145"/>
              <a:ext cx="2562225" cy="576263"/>
            </a:xfrm>
            <a:prstGeom prst="rect">
              <a:avLst/>
            </a:prstGeom>
            <a:noFill/>
            <a:ln w="9525" algn="ctr">
              <a:noFill/>
              <a:miter lim="800000"/>
              <a:headEnd/>
              <a:tailEnd/>
            </a:ln>
            <a:effectLst/>
          </p:spPr>
          <p:txBody>
            <a:bodyPr wrap="none" anchor="ctr"/>
            <a:lstStyle/>
            <a:p>
              <a:pPr algn="ctr" eaLnBrk="1" hangingPunct="1">
                <a:defRPr/>
              </a:pPr>
              <a:r>
                <a:rPr lang="ja-JP" altLang="en-US" sz="1950" b="1" dirty="0">
                  <a:latin typeface="メイリオ" panose="020B0604030504040204" pitchFamily="50" charset="-128"/>
                  <a:ea typeface="メイリオ" panose="020B0604030504040204" pitchFamily="50" charset="-128"/>
                </a:rPr>
                <a:t>警察・消防費</a:t>
              </a:r>
            </a:p>
          </p:txBody>
        </p:sp>
        <p:pic>
          <p:nvPicPr>
            <p:cNvPr id="19" name="図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0513" y="755083"/>
              <a:ext cx="979057" cy="1680000"/>
            </a:xfrm>
            <a:prstGeom prst="rect">
              <a:avLst/>
            </a:prstGeom>
          </p:spPr>
        </p:pic>
        <p:pic>
          <p:nvPicPr>
            <p:cNvPr id="20" name="図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9686" y="5325612"/>
              <a:ext cx="1109267" cy="1680000"/>
            </a:xfrm>
            <a:prstGeom prst="rect">
              <a:avLst/>
            </a:prstGeom>
            <a:ln w="6350">
              <a:noFill/>
            </a:ln>
          </p:spPr>
        </p:pic>
        <p:pic>
          <p:nvPicPr>
            <p:cNvPr id="22" name="図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9571" y="5661612"/>
              <a:ext cx="1599472" cy="1344000"/>
            </a:xfrm>
            <a:prstGeom prst="rect">
              <a:avLst/>
            </a:prstGeom>
            <a:ln w="6350">
              <a:noFill/>
            </a:ln>
          </p:spPr>
        </p:pic>
      </p:grpSp>
      <p:sp>
        <p:nvSpPr>
          <p:cNvPr id="31" name="タイトル 2"/>
          <p:cNvSpPr txBox="1">
            <a:spLocks/>
          </p:cNvSpPr>
          <p:nvPr/>
        </p:nvSpPr>
        <p:spPr>
          <a:xfrm>
            <a:off x="0" y="-14763"/>
            <a:ext cx="9140400" cy="972000"/>
          </a:xfrm>
          <a:prstGeom prst="rect">
            <a:avLst/>
          </a:prstGeom>
          <a:solidFill>
            <a:srgbClr val="0070C0"/>
          </a:solidFill>
        </p:spPr>
        <p:txBody>
          <a:bodyPr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auto">
              <a:lnSpc>
                <a:spcPct val="100000"/>
              </a:lnSpc>
              <a:spcAft>
                <a:spcPts val="0"/>
              </a:spcAft>
            </a:pPr>
            <a:r>
              <a:rPr lang="ja-JP" altLang="en-US" sz="3600" b="1"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公共サービスに使われている税金</a:t>
            </a:r>
            <a:endParaRPr lang="ja-JP" altLang="en-US" sz="3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custDataLst>
      <p:tags r:id="rId1"/>
    </p:custDataLst>
    <p:extLst>
      <p:ext uri="{BB962C8B-B14F-4D97-AF65-F5344CB8AC3E}">
        <p14:creationId xmlns:p14="http://schemas.microsoft.com/office/powerpoint/2010/main" val="2661137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角丸四角形 30"/>
          <p:cNvSpPr>
            <a:spLocks noChangeArrowheads="1"/>
          </p:cNvSpPr>
          <p:nvPr/>
        </p:nvSpPr>
        <p:spPr bwMode="auto">
          <a:xfrm>
            <a:off x="1188368" y="5157192"/>
            <a:ext cx="6696000" cy="906065"/>
          </a:xfrm>
          <a:prstGeom prst="roundRect">
            <a:avLst>
              <a:gd name="adj" fmla="val 16667"/>
            </a:avLst>
          </a:prstGeom>
          <a:noFill/>
          <a:ln w="57150" algn="ctr">
            <a:solidFill>
              <a:srgbClr val="33CC33"/>
            </a:solidFill>
            <a:round/>
            <a:headEnd/>
            <a:tailEnd/>
          </a:ln>
          <a:effectLst/>
        </p:spPr>
        <p:txBody>
          <a:bodyPr wrap="none"/>
          <a:lstStyle/>
          <a:p>
            <a:pPr algn="ctr" eaLnBrk="1" hangingPunct="1">
              <a:defRPr/>
            </a:pPr>
            <a:r>
              <a:rPr lang="ja-JP" altLang="en-US" b="1" dirty="0">
                <a:latin typeface="メイリオ" panose="020B0604030504040204" pitchFamily="50" charset="-128"/>
                <a:ea typeface="メイリオ" panose="020B0604030504040204" pitchFamily="50" charset="-128"/>
              </a:rPr>
              <a:t>公立学校</a:t>
            </a:r>
            <a:r>
              <a:rPr lang="en-US" altLang="ja-JP" b="1" dirty="0">
                <a:latin typeface="メイリオ" panose="020B0604030504040204" pitchFamily="50" charset="-128"/>
                <a:ea typeface="メイリオ" panose="020B0604030504040204" pitchFamily="50" charset="-128"/>
              </a:rPr>
              <a:t>12</a:t>
            </a:r>
            <a:r>
              <a:rPr lang="ja-JP" altLang="en-US" b="1" dirty="0">
                <a:latin typeface="メイリオ" panose="020B0604030504040204" pitchFamily="50" charset="-128"/>
                <a:ea typeface="メイリオ" panose="020B0604030504040204" pitchFamily="50" charset="-128"/>
              </a:rPr>
              <a:t>年間の負担額の合計額</a:t>
            </a:r>
            <a:endParaRPr lang="en-US" altLang="ja-JP" b="1" dirty="0">
              <a:latin typeface="メイリオ" panose="020B0604030504040204" pitchFamily="50" charset="-128"/>
              <a:ea typeface="メイリオ" panose="020B0604030504040204" pitchFamily="50" charset="-128"/>
            </a:endParaRPr>
          </a:p>
          <a:p>
            <a:pPr algn="ctr" eaLnBrk="1" hangingPunct="1">
              <a:defRPr/>
            </a:pPr>
            <a:r>
              <a:rPr lang="ja-JP" altLang="en-US" sz="3300" b="1" dirty="0">
                <a:latin typeface="メイリオ" panose="020B0604030504040204" pitchFamily="50" charset="-128"/>
                <a:ea typeface="メイリオ" panose="020B0604030504040204" pitchFamily="50" charset="-128"/>
              </a:rPr>
              <a:t>約 </a:t>
            </a:r>
            <a:r>
              <a:rPr lang="en-US" altLang="ja-JP" sz="3300" b="1" dirty="0" smtClean="0">
                <a:latin typeface="メイリオ" panose="020B0604030504040204" pitchFamily="50" charset="-128"/>
                <a:ea typeface="メイリオ" panose="020B0604030504040204" pitchFamily="50" charset="-128"/>
              </a:rPr>
              <a:t>11,889,000</a:t>
            </a:r>
            <a:r>
              <a:rPr lang="ja-JP" altLang="en-US" sz="3300" b="1" dirty="0">
                <a:latin typeface="メイリオ" panose="020B0604030504040204" pitchFamily="50" charset="-128"/>
                <a:ea typeface="メイリオ" panose="020B0604030504040204" pitchFamily="50" charset="-128"/>
              </a:rPr>
              <a:t>円</a:t>
            </a:r>
          </a:p>
        </p:txBody>
      </p:sp>
      <p:sp>
        <p:nvSpPr>
          <p:cNvPr id="35" name="Rectangle 7"/>
          <p:cNvSpPr>
            <a:spLocks noChangeArrowheads="1"/>
          </p:cNvSpPr>
          <p:nvPr/>
        </p:nvSpPr>
        <p:spPr bwMode="auto">
          <a:xfrm>
            <a:off x="1200225" y="1493044"/>
            <a:ext cx="6696000" cy="756047"/>
          </a:xfrm>
          <a:prstGeom prst="rect">
            <a:avLst/>
          </a:prstGeom>
          <a:noFill/>
          <a:ln w="57150" algn="ctr">
            <a:noFill/>
            <a:prstDash val="solid"/>
            <a:miter lim="800000"/>
            <a:headEnd/>
            <a:tailEnd/>
          </a:ln>
          <a:effectLst/>
        </p:spPr>
        <p:txBody>
          <a:bodyPr wrap="none" anchor="ctr"/>
          <a:lstStyle/>
          <a:p>
            <a:pPr algn="ctr" eaLnBrk="1" hangingPunct="1">
              <a:defRPr/>
            </a:pPr>
            <a:r>
              <a:rPr lang="ja-JP" altLang="en-US" sz="2400" b="1" dirty="0">
                <a:solidFill>
                  <a:sysClr val="windowText" lastClr="000000"/>
                </a:solidFill>
                <a:latin typeface="メイリオ" panose="020B0604030504040204" pitchFamily="50" charset="-128"/>
                <a:ea typeface="メイリオ" panose="020B0604030504040204" pitchFamily="50" charset="-128"/>
              </a:rPr>
              <a:t>公立学校の児童・生徒一人当たりに使われる</a:t>
            </a:r>
          </a:p>
          <a:p>
            <a:pPr algn="ctr" eaLnBrk="1" hangingPunct="1">
              <a:defRPr/>
            </a:pPr>
            <a:r>
              <a:rPr lang="ja-JP" altLang="en-US" sz="2400" b="1" dirty="0">
                <a:solidFill>
                  <a:sysClr val="windowText" lastClr="000000"/>
                </a:solidFill>
                <a:latin typeface="メイリオ" panose="020B0604030504040204" pitchFamily="50" charset="-128"/>
                <a:ea typeface="メイリオ" panose="020B0604030504040204" pitchFamily="50" charset="-128"/>
              </a:rPr>
              <a:t> 国や県・市町村の年間教育費の負担額　</a:t>
            </a:r>
            <a:r>
              <a:rPr lang="ja-JP" altLang="en-US" sz="2400" b="1" dirty="0" smtClean="0">
                <a:solidFill>
                  <a:sysClr val="windowText" lastClr="000000"/>
                </a:solidFill>
                <a:latin typeface="メイリオ" panose="020B0604030504040204" pitchFamily="50" charset="-128"/>
                <a:ea typeface="メイリオ" panose="020B0604030504040204" pitchFamily="50" charset="-128"/>
              </a:rPr>
              <a:t>（</a:t>
            </a:r>
            <a:r>
              <a:rPr lang="ja-JP" altLang="en-US" sz="2400" b="1" dirty="0">
                <a:solidFill>
                  <a:sysClr val="windowText" lastClr="000000"/>
                </a:solidFill>
                <a:latin typeface="メイリオ" panose="020B0604030504040204" pitchFamily="50" charset="-128"/>
                <a:ea typeface="メイリオ" panose="020B0604030504040204" pitchFamily="50" charset="-128"/>
              </a:rPr>
              <a:t>令和元</a:t>
            </a:r>
            <a:r>
              <a:rPr lang="ja-JP" altLang="en-US" sz="2400" b="1" dirty="0" smtClean="0">
                <a:solidFill>
                  <a:sysClr val="windowText" lastClr="000000"/>
                </a:solidFill>
                <a:latin typeface="メイリオ" panose="020B0604030504040204" pitchFamily="50" charset="-128"/>
                <a:ea typeface="メイリオ" panose="020B0604030504040204" pitchFamily="50" charset="-128"/>
              </a:rPr>
              <a:t>年度）</a:t>
            </a:r>
            <a:endParaRPr lang="ja-JP" altLang="en-US" sz="2400" b="1" dirty="0">
              <a:solidFill>
                <a:sysClr val="windowText" lastClr="000000"/>
              </a:solidFill>
              <a:latin typeface="メイリオ" panose="020B0604030504040204" pitchFamily="50" charset="-128"/>
              <a:ea typeface="メイリオ" panose="020B0604030504040204" pitchFamily="50" charset="-128"/>
            </a:endParaRPr>
          </a:p>
        </p:txBody>
      </p:sp>
      <p:grpSp>
        <p:nvGrpSpPr>
          <p:cNvPr id="2" name="グループ化 1"/>
          <p:cNvGrpSpPr/>
          <p:nvPr/>
        </p:nvGrpSpPr>
        <p:grpSpPr>
          <a:xfrm>
            <a:off x="1392439" y="2904246"/>
            <a:ext cx="1674000" cy="1820898"/>
            <a:chOff x="1856585" y="2174207"/>
            <a:chExt cx="2232000" cy="2427864"/>
          </a:xfrm>
        </p:grpSpPr>
        <p:sp>
          <p:nvSpPr>
            <p:cNvPr id="27" name="AutoShape 8"/>
            <p:cNvSpPr>
              <a:spLocks noChangeArrowheads="1"/>
            </p:cNvSpPr>
            <p:nvPr/>
          </p:nvSpPr>
          <p:spPr bwMode="auto">
            <a:xfrm>
              <a:off x="2162167" y="2174207"/>
              <a:ext cx="1620837" cy="468312"/>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lgn="ctr" eaLnBrk="1" hangingPunct="1">
                <a:spcBef>
                  <a:spcPct val="0"/>
                </a:spcBef>
                <a:buClrTx/>
                <a:buSzTx/>
                <a:buFontTx/>
                <a:buNone/>
              </a:pPr>
              <a:r>
                <a:rPr lang="ja-JP" altLang="en-US" sz="1800" b="1" dirty="0">
                  <a:latin typeface="メイリオ" panose="020B0604030504040204" pitchFamily="50" charset="-128"/>
                  <a:ea typeface="メイリオ" panose="020B0604030504040204" pitchFamily="50" charset="-128"/>
                </a:rPr>
                <a:t>（小 学 生）</a:t>
              </a:r>
              <a:endParaRPr lang="ja-JP" altLang="en-US" sz="1350" b="1" dirty="0">
                <a:solidFill>
                  <a:srgbClr val="FF0000"/>
                </a:solidFill>
                <a:latin typeface="メイリオ" panose="020B0604030504040204" pitchFamily="50" charset="-128"/>
                <a:ea typeface="メイリオ" panose="020B0604030504040204" pitchFamily="50" charset="-128"/>
              </a:endParaRPr>
            </a:p>
          </p:txBody>
        </p:sp>
        <p:sp>
          <p:nvSpPr>
            <p:cNvPr id="32" name="角丸四角形 31"/>
            <p:cNvSpPr/>
            <p:nvPr/>
          </p:nvSpPr>
          <p:spPr>
            <a:xfrm>
              <a:off x="1856585" y="4062071"/>
              <a:ext cx="2232000" cy="540000"/>
            </a:xfrm>
            <a:prstGeom prst="roundRect">
              <a:avLst>
                <a:gd name="adj" fmla="val 50000"/>
              </a:avLst>
            </a:prstGeom>
            <a:noFill/>
            <a:ln w="57150">
              <a:solidFill>
                <a:srgbClr val="FF9999"/>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500" b="1" dirty="0">
                  <a:solidFill>
                    <a:schemeClr val="tx1"/>
                  </a:solidFill>
                  <a:latin typeface="メイリオ" panose="020B0604030504040204" pitchFamily="50" charset="-128"/>
                  <a:ea typeface="メイリオ" panose="020B0604030504040204" pitchFamily="50" charset="-128"/>
                </a:rPr>
                <a:t>約 </a:t>
              </a:r>
              <a:r>
                <a:rPr lang="en-US" altLang="ja-JP" sz="1500" b="1" dirty="0" smtClean="0">
                  <a:solidFill>
                    <a:schemeClr val="tx1"/>
                  </a:solidFill>
                  <a:latin typeface="メイリオ" panose="020B0604030504040204" pitchFamily="50" charset="-128"/>
                  <a:ea typeface="メイリオ" panose="020B0604030504040204" pitchFamily="50" charset="-128"/>
                </a:rPr>
                <a:t>928,000</a:t>
              </a:r>
              <a:r>
                <a:rPr lang="ja-JP" altLang="en-US" sz="1500" b="1" dirty="0">
                  <a:solidFill>
                    <a:schemeClr val="tx1"/>
                  </a:solidFill>
                  <a:latin typeface="メイリオ" panose="020B0604030504040204" pitchFamily="50" charset="-128"/>
                  <a:ea typeface="メイリオ" panose="020B0604030504040204" pitchFamily="50" charset="-128"/>
                </a:rPr>
                <a:t>円</a:t>
              </a:r>
              <a:r>
                <a:rPr lang="ja-JP" altLang="en-US" sz="1500" b="1" dirty="0">
                  <a:solidFill>
                    <a:schemeClr val="tx1"/>
                  </a:solidFill>
                  <a:effectLst>
                    <a:innerShdw blurRad="63500" dist="50800" dir="13500000">
                      <a:prstClr val="black">
                        <a:alpha val="50000"/>
                      </a:prstClr>
                    </a:innerShdw>
                  </a:effectLst>
                  <a:latin typeface="HGPｺﾞｼｯｸM" pitchFamily="50" charset="-128"/>
                  <a:ea typeface="HGPｺﾞｼｯｸM" pitchFamily="50" charset="-128"/>
                </a:rPr>
                <a:t>　</a:t>
              </a:r>
            </a:p>
          </p:txBody>
        </p:sp>
        <p:pic>
          <p:nvPicPr>
            <p:cNvPr id="36" name="図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4527" y="2706452"/>
              <a:ext cx="718477" cy="1260000"/>
            </a:xfrm>
            <a:prstGeom prst="rect">
              <a:avLst/>
            </a:prstGeom>
            <a:ln w="6350">
              <a:noFill/>
            </a:ln>
          </p:spPr>
        </p:pic>
        <p:pic>
          <p:nvPicPr>
            <p:cNvPr id="37" name="図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91497" y="2706452"/>
              <a:ext cx="726173" cy="1260000"/>
            </a:xfrm>
            <a:prstGeom prst="rect">
              <a:avLst/>
            </a:prstGeom>
            <a:ln w="6350">
              <a:noFill/>
            </a:ln>
          </p:spPr>
        </p:pic>
      </p:grpSp>
      <p:grpSp>
        <p:nvGrpSpPr>
          <p:cNvPr id="3" name="グループ化 2"/>
          <p:cNvGrpSpPr/>
          <p:nvPr/>
        </p:nvGrpSpPr>
        <p:grpSpPr>
          <a:xfrm>
            <a:off x="3694507" y="2890551"/>
            <a:ext cx="1800000" cy="1834593"/>
            <a:chOff x="4926010" y="2155947"/>
            <a:chExt cx="2339975" cy="2446124"/>
          </a:xfrm>
        </p:grpSpPr>
        <p:sp>
          <p:nvSpPr>
            <p:cNvPr id="28" name="AutoShape 11"/>
            <p:cNvSpPr>
              <a:spLocks noChangeArrowheads="1"/>
            </p:cNvSpPr>
            <p:nvPr/>
          </p:nvSpPr>
          <p:spPr bwMode="auto">
            <a:xfrm>
              <a:off x="5286373" y="2155947"/>
              <a:ext cx="1619250" cy="468312"/>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lgn="ctr" eaLnBrk="1" hangingPunct="1">
                <a:spcBef>
                  <a:spcPct val="0"/>
                </a:spcBef>
                <a:buClrTx/>
                <a:buSzTx/>
                <a:buFontTx/>
                <a:buNone/>
              </a:pPr>
              <a:r>
                <a:rPr lang="ja-JP" altLang="en-US" sz="1800" b="1" dirty="0">
                  <a:latin typeface="メイリオ" panose="020B0604030504040204" pitchFamily="50" charset="-128"/>
                  <a:ea typeface="メイリオ" panose="020B0604030504040204" pitchFamily="50" charset="-128"/>
                </a:rPr>
                <a:t>（中 学 生）</a:t>
              </a:r>
              <a:endParaRPr lang="en-US" altLang="ja-JP" sz="1800" b="1" dirty="0">
                <a:latin typeface="メイリオ" panose="020B0604030504040204" pitchFamily="50" charset="-128"/>
                <a:ea typeface="メイリオ" panose="020B0604030504040204" pitchFamily="50" charset="-128"/>
              </a:endParaRPr>
            </a:p>
          </p:txBody>
        </p:sp>
        <p:sp>
          <p:nvSpPr>
            <p:cNvPr id="33" name="角丸四角形 32"/>
            <p:cNvSpPr/>
            <p:nvPr/>
          </p:nvSpPr>
          <p:spPr>
            <a:xfrm>
              <a:off x="4926010" y="4062321"/>
              <a:ext cx="2339975" cy="539750"/>
            </a:xfrm>
            <a:prstGeom prst="roundRect">
              <a:avLst>
                <a:gd name="adj" fmla="val 50000"/>
              </a:avLst>
            </a:prstGeom>
            <a:noFill/>
            <a:ln w="57150">
              <a:solidFill>
                <a:srgbClr val="FF9999"/>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500" b="1" dirty="0">
                  <a:solidFill>
                    <a:sysClr val="windowText" lastClr="000000"/>
                  </a:solidFill>
                  <a:latin typeface="メイリオ" panose="020B0604030504040204" pitchFamily="50" charset="-128"/>
                  <a:ea typeface="メイリオ" panose="020B0604030504040204" pitchFamily="50" charset="-128"/>
                </a:rPr>
                <a:t>約 </a:t>
              </a:r>
              <a:r>
                <a:rPr lang="en-US" altLang="ja-JP" sz="1500" b="1" dirty="0" smtClean="0">
                  <a:solidFill>
                    <a:sysClr val="windowText" lastClr="000000"/>
                  </a:solidFill>
                  <a:latin typeface="メイリオ" panose="020B0604030504040204" pitchFamily="50" charset="-128"/>
                  <a:ea typeface="メイリオ" panose="020B0604030504040204" pitchFamily="50" charset="-128"/>
                </a:rPr>
                <a:t>1,091,000</a:t>
              </a:r>
              <a:r>
                <a:rPr lang="ja-JP" altLang="en-US" sz="1500" b="1" dirty="0">
                  <a:solidFill>
                    <a:sysClr val="windowText" lastClr="000000"/>
                  </a:solidFill>
                  <a:latin typeface="メイリオ" panose="020B0604030504040204" pitchFamily="50" charset="-128"/>
                  <a:ea typeface="メイリオ" panose="020B0604030504040204" pitchFamily="50" charset="-128"/>
                </a:rPr>
                <a:t>円　</a:t>
              </a:r>
            </a:p>
          </p:txBody>
        </p:sp>
        <p:pic>
          <p:nvPicPr>
            <p:cNvPr id="38" name="図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57358" y="2689026"/>
              <a:ext cx="677277" cy="1260000"/>
            </a:xfrm>
            <a:prstGeom prst="rect">
              <a:avLst/>
            </a:prstGeom>
            <a:ln w="6350">
              <a:noFill/>
            </a:ln>
          </p:spPr>
        </p:pic>
      </p:grpSp>
      <p:grpSp>
        <p:nvGrpSpPr>
          <p:cNvPr id="4" name="グループ化 3"/>
          <p:cNvGrpSpPr/>
          <p:nvPr/>
        </p:nvGrpSpPr>
        <p:grpSpPr>
          <a:xfrm>
            <a:off x="6098916" y="2893619"/>
            <a:ext cx="1800000" cy="1816777"/>
            <a:chOff x="8131888" y="2179702"/>
            <a:chExt cx="2400000" cy="2422369"/>
          </a:xfrm>
        </p:grpSpPr>
        <p:sp>
          <p:nvSpPr>
            <p:cNvPr id="30" name="AutoShape 14"/>
            <p:cNvSpPr>
              <a:spLocks noChangeArrowheads="1"/>
            </p:cNvSpPr>
            <p:nvPr/>
          </p:nvSpPr>
          <p:spPr bwMode="auto">
            <a:xfrm>
              <a:off x="8408992" y="2179702"/>
              <a:ext cx="1619250" cy="468313"/>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lgn="ctr" eaLnBrk="1" hangingPunct="1">
                <a:spcBef>
                  <a:spcPct val="0"/>
                </a:spcBef>
                <a:buClrTx/>
                <a:buSzTx/>
                <a:buFontTx/>
                <a:buNone/>
              </a:pPr>
              <a:r>
                <a:rPr lang="ja-JP" altLang="en-US" sz="1800" b="1" dirty="0">
                  <a:latin typeface="メイリオ" panose="020B0604030504040204" pitchFamily="50" charset="-128"/>
                  <a:ea typeface="メイリオ" panose="020B0604030504040204" pitchFamily="50" charset="-128"/>
                </a:rPr>
                <a:t>（高 校 生）</a:t>
              </a:r>
              <a:endParaRPr lang="ja-JP" altLang="en-US" sz="1350" b="1" dirty="0">
                <a:solidFill>
                  <a:srgbClr val="FF0000"/>
                </a:solidFill>
                <a:latin typeface="メイリオ" panose="020B0604030504040204" pitchFamily="50" charset="-128"/>
                <a:ea typeface="メイリオ" panose="020B0604030504040204" pitchFamily="50" charset="-128"/>
              </a:endParaRPr>
            </a:p>
          </p:txBody>
        </p:sp>
        <p:sp>
          <p:nvSpPr>
            <p:cNvPr id="34" name="角丸四角形 33"/>
            <p:cNvSpPr/>
            <p:nvPr/>
          </p:nvSpPr>
          <p:spPr>
            <a:xfrm>
              <a:off x="8131888" y="4062071"/>
              <a:ext cx="2400000" cy="540000"/>
            </a:xfrm>
            <a:prstGeom prst="roundRect">
              <a:avLst>
                <a:gd name="adj" fmla="val 50000"/>
              </a:avLst>
            </a:prstGeom>
            <a:noFill/>
            <a:ln w="57150">
              <a:solidFill>
                <a:srgbClr val="FF9999"/>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500" b="1" dirty="0">
                  <a:solidFill>
                    <a:sysClr val="windowText" lastClr="000000"/>
                  </a:solidFill>
                  <a:latin typeface="メイリオ" panose="020B0604030504040204" pitchFamily="50" charset="-128"/>
                  <a:ea typeface="メイリオ" panose="020B0604030504040204" pitchFamily="50" charset="-128"/>
                </a:rPr>
                <a:t>約 </a:t>
              </a:r>
              <a:r>
                <a:rPr lang="en-US" altLang="ja-JP" sz="1500" b="1" dirty="0" smtClean="0">
                  <a:solidFill>
                    <a:sysClr val="windowText" lastClr="000000"/>
                  </a:solidFill>
                  <a:latin typeface="メイリオ" panose="020B0604030504040204" pitchFamily="50" charset="-128"/>
                  <a:ea typeface="メイリオ" panose="020B0604030504040204" pitchFamily="50" charset="-128"/>
                </a:rPr>
                <a:t>1,016,000</a:t>
              </a:r>
              <a:r>
                <a:rPr lang="ja-JP" altLang="en-US" sz="1500" b="1" dirty="0">
                  <a:solidFill>
                    <a:sysClr val="windowText" lastClr="000000"/>
                  </a:solidFill>
                  <a:latin typeface="メイリオ" panose="020B0604030504040204" pitchFamily="50" charset="-128"/>
                  <a:ea typeface="メイリオ" panose="020B0604030504040204" pitchFamily="50" charset="-128"/>
                </a:rPr>
                <a:t>円</a:t>
              </a:r>
              <a:r>
                <a:rPr lang="ja-JP" altLang="en-US" sz="1500" b="1" dirty="0">
                  <a:solidFill>
                    <a:sysClr val="windowText" lastClr="000000"/>
                  </a:solidFill>
                  <a:effectLst>
                    <a:innerShdw blurRad="63500" dist="50800" dir="13500000">
                      <a:prstClr val="black">
                        <a:alpha val="50000"/>
                      </a:prstClr>
                    </a:innerShdw>
                  </a:effectLst>
                  <a:latin typeface="HGPｺﾞｼｯｸM" pitchFamily="50" charset="-128"/>
                  <a:ea typeface="HGPｺﾞｼｯｸM" pitchFamily="50" charset="-128"/>
                </a:rPr>
                <a:t>　</a:t>
              </a:r>
            </a:p>
          </p:txBody>
        </p:sp>
        <p:pic>
          <p:nvPicPr>
            <p:cNvPr id="39" name="図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41480" y="2702332"/>
              <a:ext cx="667698" cy="1260000"/>
            </a:xfrm>
            <a:prstGeom prst="rect">
              <a:avLst/>
            </a:prstGeom>
            <a:ln w="6350">
              <a:noFill/>
            </a:ln>
          </p:spPr>
        </p:pic>
        <p:pic>
          <p:nvPicPr>
            <p:cNvPr id="40" name="図 3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63409" y="2725043"/>
              <a:ext cx="654873" cy="1260000"/>
            </a:xfrm>
            <a:prstGeom prst="rect">
              <a:avLst/>
            </a:prstGeom>
            <a:ln w="6350">
              <a:noFill/>
            </a:ln>
          </p:spPr>
        </p:pic>
      </p:grpSp>
      <p:pic>
        <p:nvPicPr>
          <p:cNvPr id="41" name="図 4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16720" y="2277625"/>
            <a:ext cx="1210567" cy="721627"/>
          </a:xfrm>
          <a:prstGeom prst="rect">
            <a:avLst/>
          </a:prstGeom>
          <a:ln w="6350">
            <a:noFill/>
          </a:ln>
        </p:spPr>
      </p:pic>
      <p:sp>
        <p:nvSpPr>
          <p:cNvPr id="46" name="タイトル 2"/>
          <p:cNvSpPr txBox="1">
            <a:spLocks/>
          </p:cNvSpPr>
          <p:nvPr/>
        </p:nvSpPr>
        <p:spPr>
          <a:xfrm>
            <a:off x="0" y="-14763"/>
            <a:ext cx="9140400" cy="972000"/>
          </a:xfrm>
          <a:prstGeom prst="rect">
            <a:avLst/>
          </a:prstGeom>
          <a:solidFill>
            <a:srgbClr val="0070C0"/>
          </a:solidFill>
        </p:spPr>
        <p:txBody>
          <a:bodyPr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auto">
              <a:lnSpc>
                <a:spcPct val="100000"/>
              </a:lnSpc>
              <a:spcAft>
                <a:spcPts val="0"/>
              </a:spcAft>
            </a:pPr>
            <a:r>
              <a:rPr lang="ja-JP" altLang="en-US" sz="3600" b="1"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教育に使われている税金</a:t>
            </a:r>
            <a:endParaRPr lang="ja-JP" altLang="en-US" sz="3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custDataLst>
      <p:tags r:id="rId1"/>
    </p:custDataLst>
    <p:extLst>
      <p:ext uri="{BB962C8B-B14F-4D97-AF65-F5344CB8AC3E}">
        <p14:creationId xmlns:p14="http://schemas.microsoft.com/office/powerpoint/2010/main" val="3559616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1000"/>
                                        <p:tgtEl>
                                          <p:spTgt spid="31"/>
                                        </p:tgtEl>
                                      </p:cBhvr>
                                    </p:animEffect>
                                    <p:anim calcmode="lin" valueType="num">
                                      <p:cBhvr>
                                        <p:cTn id="29" dur="1000" fill="hold"/>
                                        <p:tgtEl>
                                          <p:spTgt spid="31"/>
                                        </p:tgtEl>
                                        <p:attrNameLst>
                                          <p:attrName>ppt_x</p:attrName>
                                        </p:attrNameLst>
                                      </p:cBhvr>
                                      <p:tavLst>
                                        <p:tav tm="0">
                                          <p:val>
                                            <p:strVal val="#ppt_x"/>
                                          </p:val>
                                        </p:tav>
                                        <p:tav tm="100000">
                                          <p:val>
                                            <p:strVal val="#ppt_x"/>
                                          </p:val>
                                        </p:tav>
                                      </p:tavLst>
                                    </p:anim>
                                    <p:anim calcmode="lin" valueType="num">
                                      <p:cBhvr>
                                        <p:cTn id="3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0|0.1|0"/>
</p:tagLst>
</file>

<file path=ppt/tags/tag2.xml><?xml version="1.0" encoding="utf-8"?>
<p:tagLst xmlns:a="http://schemas.openxmlformats.org/drawingml/2006/main" xmlns:r="http://schemas.openxmlformats.org/officeDocument/2006/relationships" xmlns:p="http://schemas.openxmlformats.org/presentationml/2006/main">
  <p:tag name="TIMING" val="|0|0|0.1|0"/>
</p:tagLst>
</file>

<file path=ppt/tags/tag3.xml><?xml version="1.0" encoding="utf-8"?>
<p:tagLst xmlns:a="http://schemas.openxmlformats.org/drawingml/2006/main" xmlns:r="http://schemas.openxmlformats.org/officeDocument/2006/relationships" xmlns:p="http://schemas.openxmlformats.org/presentationml/2006/main">
  <p:tag name="TIMING" val="|0|0|0.1|0"/>
</p:tagLst>
</file>

<file path=ppt/tags/tag4.xml><?xml version="1.0" encoding="utf-8"?>
<p:tagLst xmlns:a="http://schemas.openxmlformats.org/drawingml/2006/main" xmlns:r="http://schemas.openxmlformats.org/officeDocument/2006/relationships" xmlns:p="http://schemas.openxmlformats.org/presentationml/2006/main">
  <p:tag name="TIMING" val="|0|0|0.1|0"/>
</p:tagLst>
</file>

<file path=ppt/theme/theme1.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7A217E08946B6C4B85EDC662FC36E188" ma:contentTypeVersion="1" ma:contentTypeDescription="新しいドキュメントを作成します。" ma:contentTypeScope="" ma:versionID="d2c55beaba98c6a601792970750815aa">
  <xsd:schema xmlns:xsd="http://www.w3.org/2001/XMLSchema" xmlns:xs="http://www.w3.org/2001/XMLSchema" xmlns:p="http://schemas.microsoft.com/office/2006/metadata/properties" xmlns:ns2="8fe4d1f7-9dac-473b-bde5-951e1cbc35f9" targetNamespace="http://schemas.microsoft.com/office/2006/metadata/properties" ma:root="true" ma:fieldsID="8124583d94efbedee1f4180b0f527f5c" ns2:_="">
    <xsd:import namespace="8fe4d1f7-9dac-473b-bde5-951e1cbc35f9"/>
    <xsd:element name="properties">
      <xsd:complexType>
        <xsd:sequence>
          <xsd:element name="documentManagement">
            <xsd:complexType>
              <xsd:all>
                <xsd:element ref="ns2:_x8aac__x660e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e4d1f7-9dac-473b-bde5-951e1cbc35f9" elementFormDefault="qualified">
    <xsd:import namespace="http://schemas.microsoft.com/office/2006/documentManagement/types"/>
    <xsd:import namespace="http://schemas.microsoft.com/office/infopath/2007/PartnerControls"/>
    <xsd:element name="_x8aac__x660e_" ma:index="8" nillable="true" ma:displayName="説明" ma:internalName="_x8aac__x660e_">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x8aac__x660e_ xmlns="8fe4d1f7-9dac-473b-bde5-951e1cbc35f9" xsi:nil="true"/>
  </documentManagement>
</p:properties>
</file>

<file path=customXml/itemProps1.xml><?xml version="1.0" encoding="utf-8"?>
<ds:datastoreItem xmlns:ds="http://schemas.openxmlformats.org/officeDocument/2006/customXml" ds:itemID="{0F57872D-ED15-4180-A069-48D0A19847D7}">
  <ds:schemaRefs>
    <ds:schemaRef ds:uri="http://schemas.microsoft.com/sharepoint/v3/contenttype/forms"/>
  </ds:schemaRefs>
</ds:datastoreItem>
</file>

<file path=customXml/itemProps2.xml><?xml version="1.0" encoding="utf-8"?>
<ds:datastoreItem xmlns:ds="http://schemas.openxmlformats.org/officeDocument/2006/customXml" ds:itemID="{57B893F3-7D62-4EA1-AD92-9AB220EA88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e4d1f7-9dac-473b-bde5-951e1cbc35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CE80D5C-C05A-4A80-8ACC-6A1D8D9FAFEA}">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8fe4d1f7-9dac-473b-bde5-951e1cbc35f9"/>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54909</TotalTime>
  <Words>1383</Words>
  <Application>Microsoft Office PowerPoint</Application>
  <PresentationFormat>画面に合わせる (4:3)</PresentationFormat>
  <Paragraphs>417</Paragraphs>
  <Slides>31</Slides>
  <Notes>31</Notes>
  <HiddenSlides>0</HiddenSlides>
  <MMClips>0</MMClips>
  <ScaleCrop>false</ScaleCrop>
  <HeadingPairs>
    <vt:vector size="8" baseType="variant">
      <vt:variant>
        <vt:lpstr>使用されているフォント</vt:lpstr>
      </vt:variant>
      <vt:variant>
        <vt:i4>16</vt:i4>
      </vt:variant>
      <vt:variant>
        <vt:lpstr>テーマ</vt:lpstr>
      </vt:variant>
      <vt:variant>
        <vt:i4>1</vt:i4>
      </vt:variant>
      <vt:variant>
        <vt:lpstr>埋め込まれた OLE サーバー</vt:lpstr>
      </vt:variant>
      <vt:variant>
        <vt:i4>1</vt:i4>
      </vt:variant>
      <vt:variant>
        <vt:lpstr>スライド タイトル</vt:lpstr>
      </vt:variant>
      <vt:variant>
        <vt:i4>31</vt:i4>
      </vt:variant>
    </vt:vector>
  </HeadingPairs>
  <TitlesOfParts>
    <vt:vector size="49" baseType="lpstr">
      <vt:lpstr>BIZ UDPゴシック</vt:lpstr>
      <vt:lpstr>HGPｺﾞｼｯｸM</vt:lpstr>
      <vt:lpstr>HGSｺﾞｼｯｸE</vt:lpstr>
      <vt:lpstr>HG丸ｺﾞｼｯｸM-PRO</vt:lpstr>
      <vt:lpstr>HG創英角ﾎﾟｯﾌﾟ体</vt:lpstr>
      <vt:lpstr>ＭＳ Ｐゴシック</vt:lpstr>
      <vt:lpstr>ＭＳ ゴシック</vt:lpstr>
      <vt:lpstr>ＭＳ 明朝</vt:lpstr>
      <vt:lpstr>メイリオ</vt:lpstr>
      <vt:lpstr>游ゴシック</vt:lpstr>
      <vt:lpstr>Arial</vt:lpstr>
      <vt:lpstr>Arial Black</vt:lpstr>
      <vt:lpstr>Calibri</vt:lpstr>
      <vt:lpstr>Tahoma</vt:lpstr>
      <vt:lpstr>Times New Roman</vt:lpstr>
      <vt:lpstr>Wingdings</vt:lpstr>
      <vt:lpstr>1_デザインの設定</vt:lpstr>
      <vt:lpstr>Image</vt:lpstr>
      <vt:lpstr>PowerPoint プレゼンテーション</vt:lpstr>
      <vt:lpstr>「税」の種類</vt:lpstr>
      <vt:lpstr>種類と分類</vt:lpstr>
      <vt:lpstr>PowerPoint プレゼンテーション</vt:lpstr>
      <vt:lpstr>PowerPoint プレゼンテーション</vt:lpstr>
      <vt:lpstr>PowerPoint プレゼンテーション</vt:lpstr>
      <vt:lpstr>なぜ「税」が必要なのでしょうか？</vt:lpstr>
      <vt:lpstr>PowerPoint プレゼンテーション</vt:lpstr>
      <vt:lpstr>PowerPoint プレゼンテーション</vt:lpstr>
      <vt:lpstr>PowerPoint プレゼンテーション</vt:lpstr>
      <vt:lpstr>PowerPoint プレゼンテーション</vt:lpstr>
      <vt:lpstr>国民の三大義務</vt:lpstr>
      <vt:lpstr>租税法律主義</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高齢化と 社会保障</vt:lpstr>
      <vt:lpstr>少子・高齢化問題とは</vt:lpstr>
      <vt:lpstr>PowerPoint プレゼンテーション</vt:lpstr>
      <vt:lpstr>少子・高齢化が進むと</vt:lpstr>
      <vt:lpstr>PowerPoint プレゼンテーション</vt:lpstr>
      <vt:lpstr>申告と納税 の仕組み</vt:lpstr>
      <vt:lpstr>申告納税制度・賦課課税制度</vt:lpstr>
      <vt:lpstr>所得税の仕組み</vt:lpstr>
      <vt:lpstr>所得税の計算方法</vt:lpstr>
      <vt:lpstr>○ 消費税及び地方消費税の負担と納付の流れ</vt:lpstr>
      <vt:lpstr>PowerPoint プレゼンテーション</vt:lpstr>
      <vt:lpstr>おわりに</vt:lpstr>
      <vt:lpstr>自ら考えることが大切</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subject/>
  <dc:creator>川添 真奈美</dc:creator>
  <cp:keywords/>
  <dc:description/>
  <cp:lastModifiedBy>国税庁</cp:lastModifiedBy>
  <cp:revision>334</cp:revision>
  <cp:lastPrinted>2022-02-02T04:56:06Z</cp:lastPrinted>
  <dcterms:created xsi:type="dcterms:W3CDTF">2009-01-13T00:21:37Z</dcterms:created>
  <dcterms:modified xsi:type="dcterms:W3CDTF">2022-05-27T07:47:53Z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ドキュメント</vt:lpwstr>
  </property>
  <property fmtid="{D5CDD505-2E9C-101B-9397-08002B2CF9AE}" pid="3" name="ContentTypeId">
    <vt:lpwstr>0x0101007A217E08946B6C4B85EDC662FC36E188</vt:lpwstr>
  </property>
</Properties>
</file>